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3"/>
  </p:notesMasterIdLst>
  <p:sldIdLst>
    <p:sldId id="256" r:id="rId5"/>
    <p:sldId id="315" r:id="rId6"/>
    <p:sldId id="259" r:id="rId7"/>
    <p:sldId id="316" r:id="rId8"/>
    <p:sldId id="325" r:id="rId9"/>
    <p:sldId id="262" r:id="rId10"/>
    <p:sldId id="317" r:id="rId11"/>
    <p:sldId id="318" r:id="rId12"/>
    <p:sldId id="348" r:id="rId13"/>
    <p:sldId id="326" r:id="rId14"/>
    <p:sldId id="350" r:id="rId15"/>
    <p:sldId id="324" r:id="rId16"/>
    <p:sldId id="263" r:id="rId17"/>
    <p:sldId id="319" r:id="rId18"/>
    <p:sldId id="320" r:id="rId19"/>
    <p:sldId id="321" r:id="rId20"/>
    <p:sldId id="322" r:id="rId21"/>
    <p:sldId id="323" r:id="rId22"/>
    <p:sldId id="327" r:id="rId23"/>
    <p:sldId id="328" r:id="rId24"/>
    <p:sldId id="329" r:id="rId25"/>
    <p:sldId id="330" r:id="rId26"/>
    <p:sldId id="331" r:id="rId27"/>
    <p:sldId id="332" r:id="rId28"/>
    <p:sldId id="360" r:id="rId29"/>
    <p:sldId id="333" r:id="rId30"/>
    <p:sldId id="349" r:id="rId31"/>
    <p:sldId id="334" r:id="rId32"/>
    <p:sldId id="345" r:id="rId33"/>
    <p:sldId id="346" r:id="rId34"/>
    <p:sldId id="347" r:id="rId35"/>
    <p:sldId id="361" r:id="rId36"/>
    <p:sldId id="337" r:id="rId37"/>
    <p:sldId id="338" r:id="rId38"/>
    <p:sldId id="340" r:id="rId39"/>
    <p:sldId id="342" r:id="rId40"/>
    <p:sldId id="343" r:id="rId41"/>
    <p:sldId id="344" r:id="rId42"/>
    <p:sldId id="359" r:id="rId43"/>
    <p:sldId id="351" r:id="rId44"/>
    <p:sldId id="267" r:id="rId45"/>
    <p:sldId id="271" r:id="rId46"/>
    <p:sldId id="299" r:id="rId47"/>
    <p:sldId id="352" r:id="rId48"/>
    <p:sldId id="353" r:id="rId49"/>
    <p:sldId id="355" r:id="rId50"/>
    <p:sldId id="356" r:id="rId51"/>
    <p:sldId id="358" r:id="rId52"/>
  </p:sldIdLst>
  <p:sldSz cx="9144000" cy="5143500" type="screen16x9"/>
  <p:notesSz cx="6858000" cy="9144000"/>
  <p:embeddedFontLst>
    <p:embeddedFont>
      <p:font typeface="Exo 2" panose="020B0604020202020204" charset="0"/>
      <p:regular r:id="rId54"/>
    </p:embeddedFont>
    <p:embeddedFont>
      <p:font typeface="Roboto Condensed" panose="02000000000000000000" pitchFamily="2" charset="0"/>
      <p:regular r:id="rId55"/>
      <p:bold r:id="rId56"/>
      <p:italic r:id="rId57"/>
      <p:boldItalic r:id="rId58"/>
    </p:embeddedFont>
    <p:embeddedFont>
      <p:font typeface="Roboto Condensed Light" panose="02000000000000000000" pitchFamily="2" charset="0"/>
      <p:regular r:id="rId59"/>
      <p: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6D184C-5CCA-225C-1AB0-029CC8A0831D}" v="1750" dt="2021-07-14T12:07:43.969"/>
    <p1510:client id="{15657463-8800-D910-352B-E1B9A7D32A92}" v="1629" dt="2021-07-14T10:05:21.244"/>
    <p1510:client id="{1678A9D7-AF0C-9335-C1C6-422CEAC3990C}" v="125" dt="2021-07-12T14:15:29.429"/>
    <p1510:client id="{16D704EC-D145-4C9D-9B86-3F2842586721}" v="13" dt="2021-08-06T03:29:01.371"/>
    <p1510:client id="{28B31EF2-CD94-78E7-2318-996E15EE4BF4}" v="11" dt="2021-07-15T01:19:59.924"/>
    <p1510:client id="{2974F544-22B6-6F73-4653-799195651D2D}" v="4" dt="2021-07-15T01:36:48.049"/>
    <p1510:client id="{2D4C3640-8D09-F6F8-C8DE-FED77E4FED74}" v="259" dt="2021-07-15T03:00:43.937"/>
    <p1510:client id="{2E49D92B-52D4-0243-1F04-3CEAB69947D0}" v="1828" dt="2021-07-13T17:24:57.666"/>
    <p1510:client id="{3395755E-C7DC-B2A6-D574-054657AD5FEA}" v="33" dt="2021-07-14T15:33:04.898"/>
    <p1510:client id="{39680244-AA37-A87E-A703-F2DA16B3215A}" v="161" dt="2021-07-15T15:28:19.322"/>
    <p1510:client id="{3F684371-9767-072A-AF0D-031078CBE33B}" v="51" dt="2021-07-14T15:31:53.085"/>
    <p1510:client id="{40757ADE-8D17-2181-5B18-B26C2C138BB1}" v="10" dt="2021-07-15T12:06:45.674"/>
    <p1510:client id="{454553E4-B3F1-305C-B194-FC1A7278CFE5}" v="1629" dt="2021-07-15T15:02:00.365"/>
    <p1510:client id="{49F693EC-C142-F2C9-BD62-0CE6003847A6}" v="19" dt="2021-07-15T04:58:55.618"/>
    <p1510:client id="{4DADB9CA-57C0-A655-6312-3C6F2D4477D6}" v="1155" dt="2021-07-15T09:51:13.916"/>
    <p1510:client id="{53EF0AC6-7A75-C02C-1A28-C405B8D96CAD}" v="3" dt="2021-07-12T15:44:32.030"/>
    <p1510:client id="{5701F687-574F-AF9F-91C1-6270825F62FA}" v="28" dt="2021-07-13T02:27:33.792"/>
    <p1510:client id="{5E60C2BF-B8A6-4DE3-E55E-453B2E187DF5}" v="125" dt="2021-07-14T11:49:55.785"/>
    <p1510:client id="{5EC101C1-CC95-1F82-5BDB-2D80E8181B6C}" v="398" vWet="399" dt="2021-07-14T15:26:53.888"/>
    <p1510:client id="{61FB2BC5-D229-00DB-0E29-4FBEBCE575CA}" v="2" dt="2021-07-16T00:07:43.505"/>
    <p1510:client id="{6EE1DA1B-D8B0-908B-D621-6592B881330A}" v="34" dt="2021-07-16T00:26:05.684"/>
    <p1510:client id="{73A1121A-81A1-CBCA-0C94-B7973AF1B4DE}" v="264" dt="2021-07-15T15:51:44.247"/>
    <p1510:client id="{79B7F67A-CC28-84DF-1984-B646E9644ED7}" v="91" dt="2021-07-14T11:16:23.493"/>
    <p1510:client id="{8168A442-0166-C763-BFD0-57CEC9B79795}" v="619" dt="2021-07-12T12:50:55.819"/>
    <p1510:client id="{8670EBAB-7FF8-5060-3CE0-6087C1D63773}" v="405" dt="2021-07-14T13:59:24.901"/>
    <p1510:client id="{8B3E4A3B-BF43-1437-93A1-8C3D76B2B44F}" v="58" dt="2021-07-13T13:02:34.167"/>
    <p1510:client id="{964E2897-DD58-5746-DB13-2262E8500C29}" v="89" dt="2021-07-14T07:33:53.894"/>
    <p1510:client id="{9C479D80-C10B-5323-2251-6BBFE0794563}" v="2" dt="2021-07-13T02:24:35.684"/>
    <p1510:client id="{B71E5410-A92D-E4D6-6759-584B569BDE5D}" v="614" dt="2021-07-14T03:00:54.589"/>
    <p1510:client id="{B9561DFB-42AE-C311-6CB5-677A3F88D9D5}" v="78" dt="2021-07-14T10:24:56.617"/>
    <p1510:client id="{B97EE417-D095-A392-51D7-C3BB798B43E2}" v="686" dt="2021-07-12T13:44:12.689"/>
    <p1510:client id="{BE02C781-A364-DAEB-AAF8-FF34E57172DF}" v="151" dt="2021-07-15T13:20:47.478"/>
    <p1510:client id="{C44258D6-903E-B088-F81D-82D050AC8DA7}" v="16" dt="2021-07-15T16:28:16.331"/>
    <p1510:client id="{C4EC0493-1601-A2E7-CB2F-E1136C5B01CB}" v="29" dt="2021-07-14T01:29:48.383"/>
    <p1510:client id="{C9FEE27A-03F7-1704-5206-CD471CF0D20D}" v="982" dt="2021-07-13T08:36:08.116"/>
    <p1510:client id="{CEB80AA1-7D1E-C3EB-760E-963762034932}" v="1" dt="2021-07-15T02:33:48.047"/>
    <p1510:client id="{DBC8EEEA-CF51-F9F5-54E2-B081F555F8AB}" v="4" dt="2021-07-12T14:08:33.966"/>
    <p1510:client id="{DD6813FC-4845-831F-E743-66F593AFF4A1}" v="2380" dt="2021-07-15T11:55:10.951"/>
    <p1510:client id="{DDFB185D-3906-AC7F-BEE5-AF357A7BF314}" v="221" dt="2021-07-14T15:53:00.278"/>
    <p1510:client id="{FF7D1CFC-616C-3021-D91A-511CF992AA7E}" v="109" dt="2021-07-13T15:45:23.826"/>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2.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font" Target="fonts/font5.fntdata"/><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3.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7.fntdata"/><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vi-VN" err="1"/>
              <a:t>chuyển</a:t>
            </a:r>
            <a:r>
              <a:rPr lang="vi-VN"/>
              <a:t> như </a:t>
            </a:r>
            <a:r>
              <a:rPr lang="vi-VN" err="1"/>
              <a:t>thế</a:t>
            </a:r>
            <a:r>
              <a:rPr lang="vi-VN"/>
              <a:t> </a:t>
            </a:r>
            <a:r>
              <a:rPr lang="vi-VN" err="1"/>
              <a:t>nào</a:t>
            </a:r>
            <a:r>
              <a:rPr lang="vi-VN"/>
              <a:t>? </a:t>
            </a:r>
            <a:r>
              <a:rPr lang="vi-VN" err="1"/>
              <a:t>thành</a:t>
            </a:r>
            <a:r>
              <a:rPr lang="vi-VN"/>
              <a:t> </a:t>
            </a:r>
            <a:r>
              <a:rPr lang="vi-VN" err="1"/>
              <a:t>vector</a:t>
            </a:r>
            <a:r>
              <a:rPr lang="vi-VN"/>
              <a:t> </a:t>
            </a:r>
            <a:r>
              <a:rPr lang="vi-VN" err="1"/>
              <a:t>chiều</a:t>
            </a:r>
            <a:r>
              <a:rPr lang="vi-VN"/>
              <a:t> bao nhiêu?...</a:t>
            </a:r>
            <a:endParaRPr/>
          </a:p>
        </p:txBody>
      </p:sp>
    </p:spTree>
    <p:extLst>
      <p:ext uri="{BB962C8B-B14F-4D97-AF65-F5344CB8AC3E}">
        <p14:creationId xmlns:p14="http://schemas.microsoft.com/office/powerpoint/2010/main" val="1895341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vi-VN"/>
              <a:t>- </a:t>
            </a:r>
            <a:r>
              <a:rPr lang="vi-VN" err="1"/>
              <a:t>Ít</a:t>
            </a:r>
            <a:r>
              <a:rPr lang="vi-VN"/>
              <a:t> </a:t>
            </a:r>
            <a:r>
              <a:rPr lang="vi-VN" err="1"/>
              <a:t>chữ</a:t>
            </a:r>
            <a:r>
              <a:rPr lang="vi-VN"/>
              <a:t> </a:t>
            </a:r>
            <a:r>
              <a:rPr lang="vi-VN" err="1"/>
              <a:t>lại</a:t>
            </a:r>
            <a:r>
              <a:rPr lang="vi-VN"/>
              <a:t> trong 1 </a:t>
            </a:r>
            <a:r>
              <a:rPr lang="vi-VN" err="1"/>
              <a:t>slide</a:t>
            </a:r>
            <a:endParaRPr lang="vi-VN"/>
          </a:p>
          <a:p>
            <a:pPr marL="0" indent="0">
              <a:buNone/>
            </a:pPr>
            <a:r>
              <a:rPr lang="vi-VN"/>
              <a:t>- </a:t>
            </a:r>
            <a:r>
              <a:rPr lang="vi-VN" err="1"/>
              <a:t>Phần</a:t>
            </a:r>
            <a:r>
              <a:rPr lang="vi-VN"/>
              <a:t> </a:t>
            </a:r>
            <a:r>
              <a:rPr lang="vi-VN" err="1"/>
              <a:t>cần</a:t>
            </a:r>
            <a:r>
              <a:rPr lang="vi-VN"/>
              <a:t> </a:t>
            </a:r>
            <a:r>
              <a:rPr lang="vi-VN" err="1"/>
              <a:t>đọc</a:t>
            </a:r>
            <a:r>
              <a:rPr lang="vi-VN"/>
              <a:t> nên lưu </a:t>
            </a:r>
            <a:r>
              <a:rPr lang="vi-VN" err="1"/>
              <a:t>vào</a:t>
            </a:r>
            <a:r>
              <a:rPr lang="vi-VN"/>
              <a:t> ghi </a:t>
            </a:r>
            <a:r>
              <a:rPr lang="vi-VN" err="1"/>
              <a:t>chú</a:t>
            </a:r>
          </a:p>
          <a:p>
            <a:pPr marL="0" indent="0">
              <a:buNone/>
            </a:pPr>
            <a:endParaRPr lang="vi-VN"/>
          </a:p>
          <a:p>
            <a:pPr marL="0" indent="0">
              <a:buNone/>
            </a:pPr>
            <a:r>
              <a:rPr lang="vi-VN"/>
              <a:t> Đây </a:t>
            </a:r>
            <a:r>
              <a:rPr lang="vi-VN" err="1"/>
              <a:t>là</a:t>
            </a:r>
            <a:r>
              <a:rPr lang="vi-VN"/>
              <a:t> </a:t>
            </a:r>
            <a:r>
              <a:rPr lang="vi-VN" err="1"/>
              <a:t>đặc</a:t>
            </a:r>
            <a:r>
              <a:rPr lang="vi-VN"/>
              <a:t> trưng </a:t>
            </a:r>
            <a:r>
              <a:rPr lang="vi-VN" err="1"/>
              <a:t>rất</a:t>
            </a:r>
            <a:r>
              <a:rPr lang="vi-VN"/>
              <a:t> quan </a:t>
            </a:r>
            <a:r>
              <a:rPr lang="vi-VN" err="1"/>
              <a:t>trọng</a:t>
            </a:r>
            <a:r>
              <a:rPr lang="vi-VN"/>
              <a:t> </a:t>
            </a:r>
            <a:r>
              <a:rPr lang="vi-VN" err="1"/>
              <a:t>vì</a:t>
            </a:r>
            <a:r>
              <a:rPr lang="vi-VN"/>
              <a:t> </a:t>
            </a:r>
            <a:r>
              <a:rPr lang="vi-VN" err="1"/>
              <a:t>các</a:t>
            </a:r>
            <a:r>
              <a:rPr lang="vi-VN"/>
              <a:t> </a:t>
            </a:r>
            <a:r>
              <a:rPr lang="vi-VN" err="1"/>
              <a:t>dạng</a:t>
            </a:r>
            <a:r>
              <a:rPr lang="vi-VN"/>
              <a:t> </a:t>
            </a:r>
            <a:r>
              <a:rPr lang="vi-VN" err="1"/>
              <a:t>sóng</a:t>
            </a:r>
            <a:r>
              <a:rPr lang="vi-VN"/>
              <a:t> âm thanh do dây thanh </a:t>
            </a:r>
            <a:r>
              <a:rPr lang="vi-VN" err="1"/>
              <a:t>quản</a:t>
            </a:r>
            <a:r>
              <a:rPr lang="vi-VN"/>
              <a:t> </a:t>
            </a:r>
            <a:r>
              <a:rPr lang="vi-VN" err="1"/>
              <a:t>tạo</a:t>
            </a:r>
            <a:r>
              <a:rPr lang="vi-VN"/>
              <a:t> ra thay </a:t>
            </a:r>
            <a:r>
              <a:rPr lang="vi-VN" err="1"/>
              <a:t>đổi</a:t>
            </a:r>
            <a:r>
              <a:rPr lang="vi-VN"/>
              <a:t> </a:t>
            </a:r>
            <a:r>
              <a:rPr lang="vi-VN" err="1"/>
              <a:t>tùy</a:t>
            </a:r>
            <a:r>
              <a:rPr lang="vi-VN"/>
              <a:t> </a:t>
            </a:r>
            <a:r>
              <a:rPr lang="vi-VN" err="1"/>
              <a:t>thuộc</a:t>
            </a:r>
            <a:r>
              <a:rPr lang="vi-VN"/>
              <a:t> </a:t>
            </a:r>
            <a:r>
              <a:rPr lang="vi-VN" err="1"/>
              <a:t>vào</a:t>
            </a:r>
            <a:r>
              <a:rPr lang="vi-VN"/>
              <a:t> </a:t>
            </a:r>
            <a:r>
              <a:rPr lang="vi-VN" err="1"/>
              <a:t>cảm</a:t>
            </a:r>
            <a:r>
              <a:rPr lang="vi-VN"/>
              <a:t> </a:t>
            </a:r>
            <a:r>
              <a:rPr lang="vi-VN" err="1"/>
              <a:t>xúc</a:t>
            </a:r>
            <a:r>
              <a:rPr lang="vi-VN"/>
              <a:t> </a:t>
            </a:r>
            <a:r>
              <a:rPr lang="vi-VN" err="1"/>
              <a:t>của</a:t>
            </a:r>
            <a:r>
              <a:rPr lang="vi-VN"/>
              <a:t> </a:t>
            </a:r>
            <a:r>
              <a:rPr lang="vi-VN" err="1"/>
              <a:t>chúng</a:t>
            </a:r>
            <a:r>
              <a:rPr lang="vi-VN"/>
              <a:t> ta.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697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950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626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122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559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452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816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202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vi-VN"/>
              <a:t>- đây </a:t>
            </a:r>
            <a:r>
              <a:rPr lang="vi-VN" err="1"/>
              <a:t>là</a:t>
            </a:r>
            <a:r>
              <a:rPr lang="vi-VN"/>
              <a:t> 1 </a:t>
            </a:r>
            <a:r>
              <a:rPr lang="vi-VN" err="1"/>
              <a:t>file</a:t>
            </a:r>
            <a:r>
              <a:rPr lang="vi-VN"/>
              <a:t> </a:t>
            </a:r>
            <a:r>
              <a:rPr lang="vi-VN" err="1"/>
              <a:t>csv</a:t>
            </a:r>
            <a:r>
              <a:rPr lang="vi-VN"/>
              <a:t> </a:t>
            </a:r>
            <a:r>
              <a:rPr lang="vi-VN" err="1"/>
              <a:t>chứa</a:t>
            </a:r>
            <a:r>
              <a:rPr lang="vi-VN"/>
              <a:t> </a:t>
            </a:r>
            <a:r>
              <a:rPr lang="vi-VN" err="1"/>
              <a:t>cái</a:t>
            </a:r>
            <a:r>
              <a:rPr lang="vi-VN"/>
              <a:t> </a:t>
            </a:r>
            <a:r>
              <a:rPr lang="vi-VN" err="1"/>
              <a:t>features</a:t>
            </a:r>
            <a:r>
              <a:rPr lang="vi-VN"/>
              <a:t> sau khi </a:t>
            </a:r>
            <a:r>
              <a:rPr lang="vi-VN" err="1"/>
              <a:t>xử</a:t>
            </a:r>
            <a:r>
              <a:rPr lang="vi-VN"/>
              <a:t> </a:t>
            </a:r>
            <a:r>
              <a:rPr lang="vi-VN" err="1"/>
              <a:t>lý</a:t>
            </a:r>
            <a:endParaRPr lang="vi-VN"/>
          </a:p>
          <a:p>
            <a:pPr marL="0" indent="0">
              <a:buNone/>
            </a:pPr>
            <a:r>
              <a:rPr lang="vi-VN"/>
              <a:t>- </a:t>
            </a:r>
            <a:r>
              <a:rPr lang="vi-VN" err="1"/>
              <a:t>mỗi</a:t>
            </a:r>
            <a:r>
              <a:rPr lang="vi-VN"/>
              <a:t> </a:t>
            </a:r>
            <a:r>
              <a:rPr lang="vi-VN" err="1"/>
              <a:t>mẫu</a:t>
            </a:r>
            <a:r>
              <a:rPr lang="vi-VN"/>
              <a:t> </a:t>
            </a:r>
            <a:r>
              <a:rPr lang="vi-VN" err="1"/>
              <a:t>dữ</a:t>
            </a:r>
            <a:r>
              <a:rPr lang="vi-VN"/>
              <a:t> </a:t>
            </a:r>
            <a:r>
              <a:rPr lang="vi-VN" err="1"/>
              <a:t>liệu</a:t>
            </a:r>
            <a:r>
              <a:rPr lang="vi-VN"/>
              <a:t> </a:t>
            </a:r>
            <a:r>
              <a:rPr lang="vi-VN" err="1"/>
              <a:t>có</a:t>
            </a:r>
            <a:r>
              <a:rPr lang="vi-VN"/>
              <a:t> 8 </a:t>
            </a:r>
            <a:r>
              <a:rPr lang="vi-VN" err="1"/>
              <a:t>đặc</a:t>
            </a:r>
            <a:r>
              <a:rPr lang="vi-VN"/>
              <a:t> trưng: </a:t>
            </a:r>
            <a:r>
              <a:rPr lang="vi-VN" err="1"/>
              <a:t>ngoài</a:t>
            </a:r>
            <a:r>
              <a:rPr lang="vi-VN"/>
              <a:t> 5 </a:t>
            </a:r>
            <a:r>
              <a:rPr lang="vi-VN" err="1"/>
              <a:t>đặc</a:t>
            </a:r>
            <a:r>
              <a:rPr lang="vi-VN"/>
              <a:t> trưng </a:t>
            </a:r>
            <a:r>
              <a:rPr lang="vi-VN" err="1"/>
              <a:t>đã</a:t>
            </a:r>
            <a:r>
              <a:rPr lang="vi-VN"/>
              <a:t> </a:t>
            </a:r>
            <a:r>
              <a:rPr lang="vi-VN" err="1"/>
              <a:t>liệt</a:t>
            </a:r>
            <a:r>
              <a:rPr lang="vi-VN"/>
              <a:t> kê (</a:t>
            </a:r>
            <a:r>
              <a:rPr lang="vi-VN" err="1"/>
              <a:t>pitch</a:t>
            </a:r>
            <a:r>
              <a:rPr lang="vi-VN"/>
              <a:t>, </a:t>
            </a:r>
            <a:r>
              <a:rPr lang="vi-VN" err="1"/>
              <a:t>silence</a:t>
            </a:r>
            <a:r>
              <a:rPr lang="vi-VN"/>
              <a:t>, </a:t>
            </a:r>
            <a:r>
              <a:rPr lang="vi-VN" err="1"/>
              <a:t>speech</a:t>
            </a:r>
            <a:r>
              <a:rPr lang="vi-VN"/>
              <a:t> </a:t>
            </a:r>
            <a:r>
              <a:rPr lang="vi-VN" err="1"/>
              <a:t>energy</a:t>
            </a:r>
            <a:r>
              <a:rPr lang="vi-VN"/>
              <a:t>, </a:t>
            </a:r>
            <a:r>
              <a:rPr lang="vi-VN" err="1"/>
              <a:t>harmonics</a:t>
            </a:r>
            <a:r>
              <a:rPr lang="vi-VN"/>
              <a:t>, </a:t>
            </a:r>
            <a:r>
              <a:rPr lang="vi-VN" err="1"/>
              <a:t>center</a:t>
            </a:r>
            <a:r>
              <a:rPr lang="vi-VN"/>
              <a:t> </a:t>
            </a:r>
            <a:r>
              <a:rPr lang="vi-VN" err="1"/>
              <a:t>moments</a:t>
            </a:r>
            <a:r>
              <a:rPr lang="vi-VN"/>
              <a:t>) </a:t>
            </a:r>
            <a:r>
              <a:rPr lang="vi-VN" err="1"/>
              <a:t>thì</a:t>
            </a:r>
            <a:r>
              <a:rPr lang="vi-VN"/>
              <a:t> </a:t>
            </a:r>
            <a:r>
              <a:rPr lang="vi-VN" err="1"/>
              <a:t>còn</a:t>
            </a:r>
            <a:r>
              <a:rPr lang="vi-VN"/>
              <a:t> thêm 3 </a:t>
            </a:r>
            <a:r>
              <a:rPr lang="vi-VN" err="1"/>
              <a:t>đặc</a:t>
            </a:r>
            <a:r>
              <a:rPr lang="vi-VN"/>
              <a:t> trưng </a:t>
            </a:r>
            <a:r>
              <a:rPr lang="vi-VN" err="1"/>
              <a:t>nữa</a:t>
            </a:r>
            <a:r>
              <a:rPr lang="vi-VN"/>
              <a:t> </a:t>
            </a:r>
            <a:r>
              <a:rPr lang="vi-VN" err="1"/>
              <a:t>là</a:t>
            </a:r>
            <a:r>
              <a:rPr lang="vi-VN"/>
              <a:t> </a:t>
            </a:r>
            <a:r>
              <a:rPr lang="vi-VN" err="1"/>
              <a:t>độ</a:t>
            </a:r>
            <a:r>
              <a:rPr lang="vi-VN"/>
              <a:t> </a:t>
            </a:r>
            <a:r>
              <a:rPr lang="vi-VN" err="1"/>
              <a:t>lệch</a:t>
            </a:r>
            <a:r>
              <a:rPr lang="vi-VN"/>
              <a:t> </a:t>
            </a:r>
            <a:r>
              <a:rPr lang="vi-VN" err="1"/>
              <a:t>chuẩn</a:t>
            </a:r>
            <a:r>
              <a:rPr lang="vi-VN"/>
              <a:t> </a:t>
            </a:r>
            <a:r>
              <a:rPr lang="vi-VN" err="1"/>
              <a:t>của</a:t>
            </a:r>
            <a:r>
              <a:rPr lang="vi-VN"/>
              <a:t> </a:t>
            </a:r>
            <a:r>
              <a:rPr lang="vi-VN" err="1"/>
              <a:t>pitch</a:t>
            </a:r>
            <a:r>
              <a:rPr lang="vi-VN"/>
              <a:t>, </a:t>
            </a:r>
            <a:r>
              <a:rPr lang="vi-VN" err="1"/>
              <a:t>speech</a:t>
            </a:r>
            <a:r>
              <a:rPr lang="vi-VN"/>
              <a:t> </a:t>
            </a:r>
            <a:r>
              <a:rPr lang="vi-VN" err="1"/>
              <a:t>energy</a:t>
            </a:r>
            <a:r>
              <a:rPr lang="vi-VN"/>
              <a:t> </a:t>
            </a:r>
            <a:r>
              <a:rPr lang="vi-VN" err="1"/>
              <a:t>và</a:t>
            </a:r>
            <a:r>
              <a:rPr lang="vi-VN"/>
              <a:t> </a:t>
            </a:r>
            <a:r>
              <a:rPr lang="vi-VN" err="1"/>
              <a:t>center</a:t>
            </a:r>
            <a:r>
              <a:rPr lang="vi-VN"/>
              <a:t> </a:t>
            </a:r>
            <a:r>
              <a:rPr lang="vi-VN" err="1"/>
              <a:t>moments</a:t>
            </a:r>
            <a:r>
              <a:rPr lang="vi-VN"/>
              <a:t>.</a:t>
            </a:r>
          </a:p>
        </p:txBody>
      </p:sp>
    </p:spTree>
    <p:extLst>
      <p:ext uri="{BB962C8B-B14F-4D97-AF65-F5344CB8AC3E}">
        <p14:creationId xmlns:p14="http://schemas.microsoft.com/office/powerpoint/2010/main" val="2862411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vi-VN"/>
              <a:t>- </a:t>
            </a:r>
            <a:r>
              <a:rPr lang="vi-VN" err="1"/>
              <a:t>based</a:t>
            </a:r>
            <a:r>
              <a:rPr lang="vi-VN"/>
              <a:t> </a:t>
            </a:r>
            <a:r>
              <a:rPr lang="vi-VN" err="1"/>
              <a:t>là</a:t>
            </a:r>
            <a:r>
              <a:rPr lang="vi-VN"/>
              <a:t> </a:t>
            </a:r>
            <a:r>
              <a:rPr lang="vi-VN" err="1"/>
              <a:t>dạng</a:t>
            </a:r>
            <a:r>
              <a:rPr lang="vi-VN"/>
              <a:t> </a:t>
            </a:r>
            <a:r>
              <a:rPr lang="vi-VN" err="1"/>
              <a:t>tree</a:t>
            </a:r>
          </a:p>
          <a:p>
            <a:pPr marL="0" indent="0">
              <a:buNone/>
            </a:pPr>
            <a:r>
              <a:rPr lang="vi-VN"/>
              <a:t>- </a:t>
            </a:r>
            <a:r>
              <a:rPr lang="vi-VN" err="1"/>
              <a:t>Phù</a:t>
            </a:r>
            <a:r>
              <a:rPr lang="vi-VN"/>
              <a:t> </a:t>
            </a:r>
            <a:r>
              <a:rPr lang="vi-VN" err="1"/>
              <a:t>hợp</a:t>
            </a:r>
            <a:r>
              <a:rPr lang="vi-VN"/>
              <a:t> </a:t>
            </a:r>
            <a:r>
              <a:rPr lang="vi-VN" err="1"/>
              <a:t>với</a:t>
            </a:r>
            <a:r>
              <a:rPr lang="vi-VN"/>
              <a:t> </a:t>
            </a:r>
            <a:r>
              <a:rPr lang="vi-VN" err="1"/>
              <a:t>bài</a:t>
            </a:r>
            <a:r>
              <a:rPr lang="vi-VN"/>
              <a:t> </a:t>
            </a:r>
            <a:r>
              <a:rPr lang="vi-VN" err="1"/>
              <a:t>toán</a:t>
            </a:r>
            <a:r>
              <a:rPr lang="vi-VN"/>
              <a:t> </a:t>
            </a:r>
            <a:r>
              <a:rPr lang="vi-VN" err="1"/>
              <a:t>có</a:t>
            </a:r>
            <a:r>
              <a:rPr lang="vi-VN"/>
              <a:t> </a:t>
            </a:r>
            <a:r>
              <a:rPr lang="vi-VN" err="1"/>
              <a:t>ít</a:t>
            </a:r>
            <a:r>
              <a:rPr lang="vi-VN"/>
              <a:t> </a:t>
            </a:r>
            <a:r>
              <a:rPr lang="vi-VN" err="1"/>
              <a:t>features</a:t>
            </a:r>
            <a:r>
              <a:rPr lang="vi-VN"/>
              <a:t> </a:t>
            </a:r>
          </a:p>
          <a:p>
            <a:pPr marL="0" indent="0">
              <a:buNone/>
            </a:pPr>
            <a:endParaRPr lang="vi-VN"/>
          </a:p>
          <a:p>
            <a:pPr marL="0" indent="0">
              <a:buNone/>
            </a:pPr>
            <a:r>
              <a:rPr lang="vi-VN"/>
              <a:t>- RF: </a:t>
            </a:r>
            <a:r>
              <a:rPr lang="vi-VN" err="1"/>
              <a:t>random</a:t>
            </a:r>
            <a:r>
              <a:rPr lang="vi-VN"/>
              <a:t> </a:t>
            </a:r>
            <a:r>
              <a:rPr lang="vi-VN" err="1"/>
              <a:t>features</a:t>
            </a:r>
            <a:r>
              <a:rPr lang="vi-VN"/>
              <a:t> </a:t>
            </a:r>
            <a:r>
              <a:rPr lang="vi-VN" err="1"/>
              <a:t>để</a:t>
            </a:r>
            <a:r>
              <a:rPr lang="vi-VN"/>
              <a:t> </a:t>
            </a:r>
            <a:r>
              <a:rPr lang="vi-VN" err="1"/>
              <a:t>tạo</a:t>
            </a:r>
            <a:r>
              <a:rPr lang="vi-VN"/>
              <a:t> ra </a:t>
            </a:r>
            <a:r>
              <a:rPr lang="vi-VN" err="1"/>
              <a:t>các</a:t>
            </a:r>
            <a:r>
              <a:rPr lang="vi-VN"/>
              <a:t> DT </a:t>
            </a:r>
            <a:r>
              <a:rPr lang="vi-VN" err="1"/>
              <a:t>khác</a:t>
            </a:r>
            <a:r>
              <a:rPr lang="vi-VN"/>
              <a:t> nhau sau </a:t>
            </a:r>
            <a:r>
              <a:rPr lang="vi-VN" err="1"/>
              <a:t>đó</a:t>
            </a:r>
            <a:r>
              <a:rPr lang="vi-VN"/>
              <a:t> </a:t>
            </a:r>
            <a:r>
              <a:rPr lang="vi-VN" err="1"/>
              <a:t>tổng</a:t>
            </a:r>
            <a:r>
              <a:rPr lang="vi-VN"/>
              <a:t> </a:t>
            </a:r>
            <a:r>
              <a:rPr lang="vi-VN" err="1"/>
              <a:t>hợp</a:t>
            </a:r>
            <a:r>
              <a:rPr lang="vi-VN"/>
              <a:t> ra </a:t>
            </a:r>
            <a:r>
              <a:rPr lang="vi-VN" err="1"/>
              <a:t>kết</a:t>
            </a:r>
            <a:r>
              <a:rPr lang="vi-VN"/>
              <a:t> </a:t>
            </a:r>
            <a:r>
              <a:rPr lang="vi-VN" err="1"/>
              <a:t>quả</a:t>
            </a:r>
          </a:p>
          <a:p>
            <a:pPr marL="0" indent="0">
              <a:buNone/>
            </a:pPr>
            <a:r>
              <a:rPr lang="vi-VN"/>
              <a:t>- </a:t>
            </a:r>
            <a:r>
              <a:rPr lang="vi-VN" err="1"/>
              <a:t>xGB</a:t>
            </a:r>
            <a:r>
              <a:rPr lang="vi-VN"/>
              <a:t>: </a:t>
            </a:r>
            <a:r>
              <a:rPr lang="vi-VN" err="1"/>
              <a:t>ensemble</a:t>
            </a:r>
            <a:r>
              <a:rPr lang="vi-VN"/>
              <a:t> </a:t>
            </a:r>
            <a:r>
              <a:rPr lang="vi-VN" err="1"/>
              <a:t>các</a:t>
            </a:r>
            <a:r>
              <a:rPr lang="vi-VN"/>
              <a:t> DT, </a:t>
            </a:r>
            <a:r>
              <a:rPr lang="vi-VN" err="1"/>
              <a:t>bằng</a:t>
            </a:r>
            <a:r>
              <a:rPr lang="vi-VN"/>
              <a:t> </a:t>
            </a:r>
            <a:r>
              <a:rPr lang="vi-VN" err="1"/>
              <a:t>cách</a:t>
            </a:r>
            <a:r>
              <a:rPr lang="vi-VN"/>
              <a:t> </a:t>
            </a:r>
            <a:r>
              <a:rPr lang="vi-VN" err="1"/>
              <a:t>những</a:t>
            </a:r>
            <a:r>
              <a:rPr lang="vi-VN"/>
              <a:t> cây sau </a:t>
            </a:r>
            <a:r>
              <a:rPr lang="vi-VN" err="1"/>
              <a:t>sẽ</a:t>
            </a:r>
            <a:r>
              <a:rPr lang="vi-VN"/>
              <a:t> </a:t>
            </a:r>
            <a:r>
              <a:rPr lang="vi-VN" err="1"/>
              <a:t>học</a:t>
            </a:r>
            <a:r>
              <a:rPr lang="vi-VN"/>
              <a:t> </a:t>
            </a:r>
            <a:r>
              <a:rPr lang="vi-VN" err="1"/>
              <a:t>để</a:t>
            </a:r>
            <a:r>
              <a:rPr lang="vi-VN"/>
              <a:t> </a:t>
            </a:r>
            <a:r>
              <a:rPr lang="vi-VN" err="1"/>
              <a:t>khắc</a:t>
            </a:r>
            <a:r>
              <a:rPr lang="vi-VN"/>
              <a:t> </a:t>
            </a:r>
            <a:r>
              <a:rPr lang="vi-VN" err="1"/>
              <a:t>phục</a:t>
            </a:r>
            <a:r>
              <a:rPr lang="vi-VN"/>
              <a:t> </a:t>
            </a:r>
            <a:r>
              <a:rPr lang="vi-VN" err="1"/>
              <a:t>những</a:t>
            </a:r>
            <a:r>
              <a:rPr lang="vi-VN"/>
              <a:t> </a:t>
            </a:r>
            <a:r>
              <a:rPr lang="vi-VN" err="1"/>
              <a:t>lỗi</a:t>
            </a:r>
            <a:r>
              <a:rPr lang="vi-VN"/>
              <a:t> </a:t>
            </a:r>
            <a:r>
              <a:rPr lang="vi-VN" err="1"/>
              <a:t>mà</a:t>
            </a:r>
            <a:r>
              <a:rPr lang="vi-VN"/>
              <a:t> cây </a:t>
            </a:r>
            <a:r>
              <a:rPr lang="vi-VN" err="1"/>
              <a:t>trước</a:t>
            </a:r>
            <a:r>
              <a:rPr lang="vi-VN"/>
              <a:t> gây ra</a:t>
            </a:r>
            <a:endParaRPr lang="en-US"/>
          </a:p>
          <a:p>
            <a:pPr marL="0" indent="0">
              <a:buNone/>
            </a:pPr>
            <a:endParaRPr lang="vi-VN"/>
          </a:p>
        </p:txBody>
      </p:sp>
    </p:spTree>
    <p:extLst>
      <p:ext uri="{BB962C8B-B14F-4D97-AF65-F5344CB8AC3E}">
        <p14:creationId xmlns:p14="http://schemas.microsoft.com/office/powerpoint/2010/main" val="98305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vi-VN"/>
              <a:t>- </a:t>
            </a:r>
            <a:r>
              <a:rPr lang="vi-VN" err="1"/>
              <a:t>cách</a:t>
            </a:r>
            <a:r>
              <a:rPr lang="vi-VN"/>
              <a:t> </a:t>
            </a:r>
            <a:r>
              <a:rPr lang="vi-VN" err="1"/>
              <a:t>tính</a:t>
            </a:r>
            <a:r>
              <a:rPr lang="vi-VN"/>
              <a:t> f1, p, </a:t>
            </a:r>
            <a:r>
              <a:rPr lang="vi-VN" err="1"/>
              <a:t>recall</a:t>
            </a:r>
            <a:endParaRPr lang="vi-VN"/>
          </a:p>
          <a:p>
            <a:pPr marL="0" indent="0">
              <a:buNone/>
            </a:pPr>
            <a:r>
              <a:rPr lang="vi-VN"/>
              <a:t>- </a:t>
            </a:r>
            <a:r>
              <a:rPr lang="vi-VN" err="1"/>
              <a:t>xGB</a:t>
            </a:r>
            <a:r>
              <a:rPr lang="vi-VN"/>
              <a:t> cho </a:t>
            </a:r>
            <a:r>
              <a:rPr lang="vi-VN" err="1"/>
              <a:t>kết</a:t>
            </a:r>
            <a:r>
              <a:rPr lang="vi-VN"/>
              <a:t> </a:t>
            </a:r>
            <a:r>
              <a:rPr lang="vi-VN" err="1"/>
              <a:t>quả</a:t>
            </a:r>
            <a:r>
              <a:rPr lang="vi-VN"/>
              <a:t> </a:t>
            </a:r>
            <a:r>
              <a:rPr lang="vi-VN" err="1"/>
              <a:t>tốt</a:t>
            </a:r>
            <a:r>
              <a:rPr lang="vi-VN"/>
              <a:t> hơn RF, tuy nhiên </a:t>
            </a:r>
            <a:r>
              <a:rPr lang="vi-VN" err="1"/>
              <a:t>nhìn</a:t>
            </a:r>
            <a:r>
              <a:rPr lang="vi-VN"/>
              <a:t> chung </a:t>
            </a:r>
            <a:r>
              <a:rPr lang="vi-VN" err="1"/>
              <a:t>thì</a:t>
            </a:r>
            <a:r>
              <a:rPr lang="vi-VN"/>
              <a:t> </a:t>
            </a:r>
            <a:r>
              <a:rPr lang="vi-VN" err="1"/>
              <a:t>kết</a:t>
            </a:r>
            <a:r>
              <a:rPr lang="vi-VN"/>
              <a:t> </a:t>
            </a:r>
            <a:r>
              <a:rPr lang="vi-VN" err="1"/>
              <a:t>quả</a:t>
            </a:r>
            <a:r>
              <a:rPr lang="vi-VN"/>
              <a:t> </a:t>
            </a:r>
            <a:r>
              <a:rPr lang="vi-VN" err="1"/>
              <a:t>này</a:t>
            </a:r>
            <a:r>
              <a:rPr lang="vi-VN"/>
              <a:t> </a:t>
            </a:r>
            <a:r>
              <a:rPr lang="vi-VN" err="1"/>
              <a:t>khá</a:t>
            </a:r>
            <a:r>
              <a:rPr lang="vi-VN"/>
              <a:t> </a:t>
            </a:r>
            <a:r>
              <a:rPr lang="vi-VN" err="1"/>
              <a:t>thấp</a:t>
            </a:r>
          </a:p>
        </p:txBody>
      </p:sp>
    </p:spTree>
    <p:extLst>
      <p:ext uri="{BB962C8B-B14F-4D97-AF65-F5344CB8AC3E}">
        <p14:creationId xmlns:p14="http://schemas.microsoft.com/office/powerpoint/2010/main" val="152207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vi-VN"/>
              <a:t>- </a:t>
            </a:r>
            <a:r>
              <a:rPr lang="vi-VN" err="1"/>
              <a:t>cách</a:t>
            </a:r>
            <a:r>
              <a:rPr lang="vi-VN"/>
              <a:t> </a:t>
            </a:r>
            <a:r>
              <a:rPr lang="vi-VN" err="1"/>
              <a:t>tính</a:t>
            </a:r>
            <a:r>
              <a:rPr lang="vi-VN"/>
              <a:t> f1, p, </a:t>
            </a:r>
            <a:r>
              <a:rPr lang="vi-VN" err="1"/>
              <a:t>recall</a:t>
            </a:r>
            <a:endParaRPr lang="vi-VN"/>
          </a:p>
          <a:p>
            <a:pPr marL="0" indent="0">
              <a:buNone/>
            </a:pPr>
            <a:r>
              <a:rPr lang="vi-VN"/>
              <a:t>- </a:t>
            </a:r>
            <a:r>
              <a:rPr lang="vi-VN" err="1"/>
              <a:t>xGB</a:t>
            </a:r>
            <a:r>
              <a:rPr lang="vi-VN"/>
              <a:t> cho </a:t>
            </a:r>
            <a:r>
              <a:rPr lang="vi-VN" err="1"/>
              <a:t>kết</a:t>
            </a:r>
            <a:r>
              <a:rPr lang="vi-VN"/>
              <a:t> </a:t>
            </a:r>
            <a:r>
              <a:rPr lang="vi-VN" err="1"/>
              <a:t>quả</a:t>
            </a:r>
            <a:r>
              <a:rPr lang="vi-VN"/>
              <a:t> </a:t>
            </a:r>
            <a:r>
              <a:rPr lang="vi-VN" err="1"/>
              <a:t>tốt</a:t>
            </a:r>
            <a:r>
              <a:rPr lang="vi-VN"/>
              <a:t> hơn RF, tuy nhiên </a:t>
            </a:r>
            <a:r>
              <a:rPr lang="vi-VN" err="1"/>
              <a:t>nhìn</a:t>
            </a:r>
            <a:r>
              <a:rPr lang="vi-VN"/>
              <a:t> chung </a:t>
            </a:r>
            <a:r>
              <a:rPr lang="vi-VN" err="1"/>
              <a:t>thì</a:t>
            </a:r>
            <a:r>
              <a:rPr lang="vi-VN"/>
              <a:t> </a:t>
            </a:r>
            <a:r>
              <a:rPr lang="vi-VN" err="1"/>
              <a:t>kết</a:t>
            </a:r>
            <a:r>
              <a:rPr lang="vi-VN"/>
              <a:t> </a:t>
            </a:r>
            <a:r>
              <a:rPr lang="vi-VN" err="1"/>
              <a:t>quả</a:t>
            </a:r>
            <a:r>
              <a:rPr lang="vi-VN"/>
              <a:t> </a:t>
            </a:r>
            <a:r>
              <a:rPr lang="vi-VN" err="1"/>
              <a:t>này</a:t>
            </a:r>
            <a:r>
              <a:rPr lang="vi-VN"/>
              <a:t> </a:t>
            </a:r>
            <a:r>
              <a:rPr lang="vi-VN" err="1"/>
              <a:t>khá</a:t>
            </a:r>
            <a:r>
              <a:rPr lang="vi-VN"/>
              <a:t> </a:t>
            </a:r>
            <a:r>
              <a:rPr lang="vi-VN" err="1"/>
              <a:t>thấp</a:t>
            </a:r>
          </a:p>
        </p:txBody>
      </p:sp>
    </p:spTree>
    <p:extLst>
      <p:ext uri="{BB962C8B-B14F-4D97-AF65-F5344CB8AC3E}">
        <p14:creationId xmlns:p14="http://schemas.microsoft.com/office/powerpoint/2010/main" val="1695174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vi-VN"/>
              <a:t>- RF </a:t>
            </a:r>
            <a:r>
              <a:rPr lang="vi-VN" err="1"/>
              <a:t>dự</a:t>
            </a:r>
            <a:r>
              <a:rPr lang="vi-VN"/>
              <a:t> </a:t>
            </a:r>
            <a:r>
              <a:rPr lang="vi-VN" err="1"/>
              <a:t>đoán</a:t>
            </a:r>
            <a:r>
              <a:rPr lang="vi-VN"/>
              <a:t> </a:t>
            </a:r>
            <a:r>
              <a:rPr lang="vi-VN" err="1"/>
              <a:t>tệ</a:t>
            </a:r>
            <a:r>
              <a:rPr lang="vi-VN"/>
              <a:t> ở </a:t>
            </a:r>
            <a:r>
              <a:rPr lang="vi-VN" err="1"/>
              <a:t>label</a:t>
            </a:r>
            <a:r>
              <a:rPr lang="vi-VN"/>
              <a:t> </a:t>
            </a:r>
            <a:r>
              <a:rPr lang="vi-VN" err="1"/>
              <a:t>sad</a:t>
            </a:r>
            <a:r>
              <a:rPr lang="vi-VN"/>
              <a:t>, đa </a:t>
            </a:r>
            <a:r>
              <a:rPr lang="vi-VN" err="1"/>
              <a:t>số</a:t>
            </a:r>
            <a:r>
              <a:rPr lang="vi-VN"/>
              <a:t> rơi </a:t>
            </a:r>
            <a:r>
              <a:rPr lang="vi-VN" err="1"/>
              <a:t>vào</a:t>
            </a:r>
            <a:r>
              <a:rPr lang="vi-VN"/>
              <a:t> </a:t>
            </a:r>
            <a:r>
              <a:rPr lang="vi-VN" err="1"/>
              <a:t>trường</a:t>
            </a:r>
            <a:r>
              <a:rPr lang="vi-VN"/>
              <a:t> </a:t>
            </a:r>
            <a:r>
              <a:rPr lang="vi-VN" err="1"/>
              <a:t>hợp</a:t>
            </a:r>
            <a:r>
              <a:rPr lang="vi-VN"/>
              <a:t> </a:t>
            </a:r>
            <a:r>
              <a:rPr lang="vi-VN" err="1"/>
              <a:t>angry</a:t>
            </a:r>
            <a:r>
              <a:rPr lang="vi-VN"/>
              <a:t> </a:t>
            </a:r>
            <a:r>
              <a:rPr lang="vi-VN" err="1"/>
              <a:t>và</a:t>
            </a:r>
            <a:r>
              <a:rPr lang="vi-VN"/>
              <a:t> </a:t>
            </a:r>
            <a:r>
              <a:rPr lang="vi-VN" err="1"/>
              <a:t>happy</a:t>
            </a:r>
            <a:endParaRPr lang="vi-VN"/>
          </a:p>
          <a:p>
            <a:pPr marL="0" indent="0">
              <a:buNone/>
            </a:pPr>
            <a:r>
              <a:rPr lang="vi-VN"/>
              <a:t>- </a:t>
            </a:r>
            <a:r>
              <a:rPr lang="vi-VN" err="1"/>
              <a:t>xGB</a:t>
            </a:r>
            <a:r>
              <a:rPr lang="vi-VN"/>
              <a:t> </a:t>
            </a:r>
            <a:r>
              <a:rPr lang="vi-VN" err="1"/>
              <a:t>ngược</a:t>
            </a:r>
            <a:r>
              <a:rPr lang="vi-VN"/>
              <a:t> </a:t>
            </a:r>
            <a:r>
              <a:rPr lang="vi-VN" err="1"/>
              <a:t>lại</a:t>
            </a:r>
            <a:r>
              <a:rPr lang="vi-VN"/>
              <a:t>, </a:t>
            </a:r>
            <a:r>
              <a:rPr lang="vi-VN" err="1"/>
              <a:t>dự</a:t>
            </a:r>
            <a:r>
              <a:rPr lang="vi-VN"/>
              <a:t> </a:t>
            </a:r>
            <a:r>
              <a:rPr lang="vi-VN" err="1"/>
              <a:t>đoán</a:t>
            </a:r>
            <a:r>
              <a:rPr lang="vi-VN"/>
              <a:t> </a:t>
            </a:r>
            <a:r>
              <a:rPr lang="vi-VN" err="1"/>
              <a:t>tốt</a:t>
            </a:r>
            <a:r>
              <a:rPr lang="vi-VN"/>
              <a:t> ở </a:t>
            </a:r>
            <a:r>
              <a:rPr lang="vi-VN" err="1"/>
              <a:t>sad</a:t>
            </a:r>
          </a:p>
          <a:p>
            <a:pPr marL="0" indent="0">
              <a:buNone/>
            </a:pPr>
            <a:r>
              <a:rPr lang="vi-VN"/>
              <a:t>- Tuy nhiên, </a:t>
            </a:r>
            <a:r>
              <a:rPr lang="vi-VN" err="1"/>
              <a:t>điểm</a:t>
            </a:r>
            <a:r>
              <a:rPr lang="vi-VN"/>
              <a:t> chung </a:t>
            </a:r>
            <a:r>
              <a:rPr lang="vi-VN" err="1"/>
              <a:t>của</a:t>
            </a:r>
            <a:r>
              <a:rPr lang="vi-VN"/>
              <a:t> 2 mô </a:t>
            </a:r>
            <a:r>
              <a:rPr lang="vi-VN" err="1"/>
              <a:t>hình</a:t>
            </a:r>
            <a:r>
              <a:rPr lang="vi-VN"/>
              <a:t> </a:t>
            </a:r>
            <a:r>
              <a:rPr lang="vi-VN" err="1"/>
              <a:t>là</a:t>
            </a:r>
            <a:r>
              <a:rPr lang="vi-VN"/>
              <a:t> luôn </a:t>
            </a:r>
            <a:r>
              <a:rPr lang="vi-VN" err="1"/>
              <a:t>có</a:t>
            </a:r>
            <a:r>
              <a:rPr lang="vi-VN"/>
              <a:t> </a:t>
            </a:r>
            <a:r>
              <a:rPr lang="vi-VN" err="1"/>
              <a:t>sự</a:t>
            </a:r>
            <a:r>
              <a:rPr lang="vi-VN"/>
              <a:t> </a:t>
            </a:r>
            <a:r>
              <a:rPr lang="vi-VN" err="1"/>
              <a:t>nhập</a:t>
            </a:r>
            <a:r>
              <a:rPr lang="vi-VN"/>
              <a:t> </a:t>
            </a:r>
            <a:r>
              <a:rPr lang="vi-VN" err="1"/>
              <a:t>nhằng</a:t>
            </a:r>
            <a:r>
              <a:rPr lang="vi-VN"/>
              <a:t> </a:t>
            </a:r>
            <a:r>
              <a:rPr lang="vi-VN" err="1"/>
              <a:t>giữa</a:t>
            </a:r>
            <a:r>
              <a:rPr lang="vi-VN"/>
              <a:t> </a:t>
            </a:r>
            <a:r>
              <a:rPr lang="vi-VN" err="1"/>
              <a:t>happy</a:t>
            </a:r>
            <a:r>
              <a:rPr lang="vi-VN"/>
              <a:t> </a:t>
            </a:r>
            <a:r>
              <a:rPr lang="vi-VN" err="1"/>
              <a:t>và</a:t>
            </a:r>
            <a:r>
              <a:rPr lang="vi-VN"/>
              <a:t> </a:t>
            </a:r>
            <a:r>
              <a:rPr lang="vi-VN" err="1"/>
              <a:t>angry</a:t>
            </a:r>
            <a:r>
              <a:rPr lang="vi-VN"/>
              <a:t>, hai </a:t>
            </a:r>
            <a:r>
              <a:rPr lang="vi-VN" err="1"/>
              <a:t>label</a:t>
            </a:r>
            <a:r>
              <a:rPr lang="vi-VN"/>
              <a:t> </a:t>
            </a:r>
            <a:r>
              <a:rPr lang="vi-VN" err="1"/>
              <a:t>này</a:t>
            </a:r>
            <a:r>
              <a:rPr lang="vi-VN"/>
              <a:t> </a:t>
            </a:r>
            <a:r>
              <a:rPr lang="vi-VN" err="1"/>
              <a:t>có</a:t>
            </a:r>
            <a:r>
              <a:rPr lang="vi-VN"/>
              <a:t> </a:t>
            </a:r>
            <a:r>
              <a:rPr lang="vi-VN" err="1"/>
              <a:t>đặc</a:t>
            </a:r>
            <a:r>
              <a:rPr lang="vi-VN"/>
              <a:t> trưng </a:t>
            </a:r>
            <a:r>
              <a:rPr lang="vi-VN" err="1"/>
              <a:t>harmornics</a:t>
            </a:r>
            <a:r>
              <a:rPr lang="vi-VN"/>
              <a:t> </a:t>
            </a:r>
            <a:r>
              <a:rPr lang="vi-VN" err="1"/>
              <a:t>xấp</a:t>
            </a:r>
            <a:r>
              <a:rPr lang="vi-VN"/>
              <a:t> </a:t>
            </a:r>
            <a:r>
              <a:rPr lang="vi-VN" err="1"/>
              <a:t>xỉ</a:t>
            </a:r>
            <a:r>
              <a:rPr lang="vi-VN"/>
              <a:t> nhau nên đây </a:t>
            </a:r>
            <a:r>
              <a:rPr lang="vi-VN" err="1"/>
              <a:t>là</a:t>
            </a:r>
            <a:r>
              <a:rPr lang="vi-VN"/>
              <a:t> </a:t>
            </a:r>
            <a:r>
              <a:rPr lang="vi-VN" err="1"/>
              <a:t>lí</a:t>
            </a:r>
            <a:r>
              <a:rPr lang="vi-VN"/>
              <a:t> do gây ra </a:t>
            </a:r>
            <a:r>
              <a:rPr lang="vi-VN" err="1"/>
              <a:t>nhầm</a:t>
            </a:r>
            <a:r>
              <a:rPr lang="vi-VN"/>
              <a:t> </a:t>
            </a:r>
            <a:r>
              <a:rPr lang="vi-VN" err="1"/>
              <a:t>lẫn</a:t>
            </a:r>
            <a:endParaRPr lang="vi-VN"/>
          </a:p>
          <a:p>
            <a:pPr marL="0" indent="0">
              <a:buNone/>
            </a:pPr>
            <a:r>
              <a:rPr lang="vi-VN"/>
              <a:t>- </a:t>
            </a:r>
            <a:r>
              <a:rPr lang="vi-VN" err="1"/>
              <a:t>ngoài</a:t>
            </a:r>
            <a:r>
              <a:rPr lang="vi-VN"/>
              <a:t> ra, </a:t>
            </a:r>
            <a:r>
              <a:rPr lang="vi-VN" err="1"/>
              <a:t>dự</a:t>
            </a:r>
            <a:r>
              <a:rPr lang="vi-VN"/>
              <a:t> </a:t>
            </a:r>
            <a:r>
              <a:rPr lang="vi-VN" err="1"/>
              <a:t>đoán</a:t>
            </a:r>
            <a:r>
              <a:rPr lang="vi-VN"/>
              <a:t> </a:t>
            </a:r>
            <a:r>
              <a:rPr lang="vi-VN" err="1"/>
              <a:t>triệt</a:t>
            </a:r>
            <a:r>
              <a:rPr lang="vi-VN"/>
              <a:t> </a:t>
            </a:r>
            <a:r>
              <a:rPr lang="vi-VN" err="1"/>
              <a:t>để</a:t>
            </a:r>
            <a:r>
              <a:rPr lang="vi-VN"/>
              <a:t> trên </a:t>
            </a:r>
            <a:r>
              <a:rPr lang="vi-VN" err="1"/>
              <a:t>neutral</a:t>
            </a:r>
            <a:endParaRPr lang="vi-VN"/>
          </a:p>
        </p:txBody>
      </p:sp>
    </p:spTree>
    <p:extLst>
      <p:ext uri="{BB962C8B-B14F-4D97-AF65-F5344CB8AC3E}">
        <p14:creationId xmlns:p14="http://schemas.microsoft.com/office/powerpoint/2010/main" val="2995866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vi-VN"/>
              <a:t>- cho </a:t>
            </a:r>
            <a:r>
              <a:rPr lang="vi-VN" err="1"/>
              <a:t>kết</a:t>
            </a:r>
            <a:r>
              <a:rPr lang="vi-VN"/>
              <a:t> </a:t>
            </a:r>
            <a:r>
              <a:rPr lang="vi-VN" err="1"/>
              <a:t>quả</a:t>
            </a:r>
            <a:r>
              <a:rPr lang="vi-VN"/>
              <a:t> </a:t>
            </a:r>
            <a:r>
              <a:rPr lang="vi-VN" err="1"/>
              <a:t>rất</a:t>
            </a:r>
            <a:r>
              <a:rPr lang="vi-VN"/>
              <a:t> </a:t>
            </a:r>
            <a:r>
              <a:rPr lang="vi-VN" err="1"/>
              <a:t>thấp</a:t>
            </a:r>
            <a:endParaRPr lang="vi-VN"/>
          </a:p>
          <a:p>
            <a:pPr marL="0" indent="0">
              <a:buNone/>
            </a:pPr>
            <a:r>
              <a:rPr lang="vi-VN"/>
              <a:t>=&gt; </a:t>
            </a:r>
            <a:r>
              <a:rPr lang="vi-VN" err="1"/>
              <a:t>động</a:t>
            </a:r>
            <a:r>
              <a:rPr lang="vi-VN"/>
              <a:t> </a:t>
            </a:r>
            <a:r>
              <a:rPr lang="vi-VN" err="1"/>
              <a:t>lực</a:t>
            </a:r>
            <a:r>
              <a:rPr lang="vi-VN"/>
              <a:t> xây dưng </a:t>
            </a:r>
            <a:r>
              <a:rPr lang="vi-VN" err="1"/>
              <a:t>dataset</a:t>
            </a:r>
            <a:r>
              <a:rPr lang="vi-VN"/>
              <a:t> </a:t>
            </a:r>
            <a:r>
              <a:rPr lang="vi-VN" err="1"/>
              <a:t>mới</a:t>
            </a:r>
            <a:r>
              <a:rPr lang="vi-VN"/>
              <a:t> </a:t>
            </a:r>
          </a:p>
          <a:p>
            <a:pPr marL="0" indent="0">
              <a:buNone/>
            </a:pPr>
            <a:endParaRPr lang="vi-VN"/>
          </a:p>
          <a:p>
            <a:pPr marL="0" indent="0">
              <a:buNone/>
            </a:pPr>
            <a:r>
              <a:rPr lang="vi-VN"/>
              <a:t>- </a:t>
            </a:r>
            <a:r>
              <a:rPr lang="vi-VN" err="1"/>
              <a:t>một</a:t>
            </a:r>
            <a:r>
              <a:rPr lang="vi-VN"/>
              <a:t> </a:t>
            </a:r>
            <a:r>
              <a:rPr lang="vi-VN" err="1"/>
              <a:t>phần</a:t>
            </a:r>
            <a:r>
              <a:rPr lang="vi-VN"/>
              <a:t> </a:t>
            </a:r>
            <a:r>
              <a:rPr lang="vi-VN" err="1"/>
              <a:t>là</a:t>
            </a:r>
            <a:r>
              <a:rPr lang="vi-VN"/>
              <a:t> do </a:t>
            </a:r>
            <a:r>
              <a:rPr lang="vi-VN" err="1"/>
              <a:t>domain</a:t>
            </a:r>
            <a:r>
              <a:rPr lang="vi-VN"/>
              <a:t> </a:t>
            </a:r>
            <a:r>
              <a:rPr lang="vi-VN" err="1"/>
              <a:t>của</a:t>
            </a:r>
            <a:r>
              <a:rPr lang="vi-VN"/>
              <a:t> 2 </a:t>
            </a:r>
            <a:r>
              <a:rPr lang="vi-VN" err="1"/>
              <a:t>dataset</a:t>
            </a:r>
            <a:r>
              <a:rPr lang="vi-VN"/>
              <a:t> </a:t>
            </a:r>
            <a:r>
              <a:rPr lang="vi-VN" err="1"/>
              <a:t>khác</a:t>
            </a:r>
            <a:r>
              <a:rPr lang="vi-VN"/>
              <a:t> nhau</a:t>
            </a:r>
            <a:endParaRPr lang="en-US"/>
          </a:p>
          <a:p>
            <a:pPr marL="0" indent="0">
              <a:buNone/>
            </a:pPr>
            <a:r>
              <a:rPr lang="vi-VN"/>
              <a:t>- do </a:t>
            </a:r>
            <a:r>
              <a:rPr lang="vi-VN" err="1"/>
              <a:t>cách</a:t>
            </a:r>
            <a:r>
              <a:rPr lang="vi-VN"/>
              <a:t> </a:t>
            </a:r>
            <a:r>
              <a:rPr lang="vi-VN" err="1"/>
              <a:t>biểu</a:t>
            </a:r>
            <a:r>
              <a:rPr lang="vi-VN"/>
              <a:t> </a:t>
            </a:r>
            <a:r>
              <a:rPr lang="vi-VN" err="1"/>
              <a:t>đạt</a:t>
            </a:r>
            <a:r>
              <a:rPr lang="vi-VN"/>
              <a:t> </a:t>
            </a:r>
            <a:r>
              <a:rPr lang="vi-VN" err="1"/>
              <a:t>của</a:t>
            </a:r>
            <a:r>
              <a:rPr lang="vi-VN"/>
              <a:t> 2 ngôn </a:t>
            </a:r>
            <a:r>
              <a:rPr lang="vi-VN" err="1"/>
              <a:t>ngữ</a:t>
            </a:r>
            <a:r>
              <a:rPr lang="vi-VN"/>
              <a:t> </a:t>
            </a:r>
            <a:r>
              <a:rPr lang="vi-VN" err="1"/>
              <a:t>có</a:t>
            </a:r>
            <a:r>
              <a:rPr lang="vi-VN"/>
              <a:t> </a:t>
            </a:r>
            <a:r>
              <a:rPr lang="vi-VN" err="1"/>
              <a:t>sự</a:t>
            </a:r>
            <a:r>
              <a:rPr lang="vi-VN"/>
              <a:t> </a:t>
            </a:r>
            <a:r>
              <a:rPr lang="vi-VN" err="1"/>
              <a:t>khác</a:t>
            </a:r>
            <a:r>
              <a:rPr lang="vi-VN"/>
              <a:t> nhau </a:t>
            </a:r>
            <a:r>
              <a:rPr lang="vi-VN" err="1"/>
              <a:t>nhất</a:t>
            </a:r>
            <a:r>
              <a:rPr lang="vi-VN"/>
              <a:t> </a:t>
            </a:r>
            <a:r>
              <a:rPr lang="vi-VN" err="1"/>
              <a:t>định</a:t>
            </a:r>
            <a:r>
              <a:rPr lang="vi-VN"/>
              <a:t> =&gt;</a:t>
            </a:r>
          </a:p>
        </p:txBody>
      </p:sp>
    </p:spTree>
    <p:extLst>
      <p:ext uri="{BB962C8B-B14F-4D97-AF65-F5344CB8AC3E}">
        <p14:creationId xmlns:p14="http://schemas.microsoft.com/office/powerpoint/2010/main" val="635349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vi-VN"/>
              <a:t>- </a:t>
            </a:r>
            <a:r>
              <a:rPr lang="vi-VN" err="1"/>
              <a:t>để</a:t>
            </a:r>
            <a:r>
              <a:rPr lang="vi-VN"/>
              <a:t> </a:t>
            </a:r>
            <a:r>
              <a:rPr lang="vi-VN" err="1"/>
              <a:t>loại</a:t>
            </a:r>
            <a:r>
              <a:rPr lang="vi-VN"/>
              <a:t> </a:t>
            </a:r>
            <a:r>
              <a:rPr lang="vi-VN" err="1"/>
              <a:t>bỏ</a:t>
            </a:r>
            <a:r>
              <a:rPr lang="vi-VN"/>
              <a:t> </a:t>
            </a:r>
            <a:r>
              <a:rPr lang="vi-VN" err="1"/>
              <a:t>tính</a:t>
            </a:r>
            <a:r>
              <a:rPr lang="vi-VN"/>
              <a:t> </a:t>
            </a:r>
            <a:r>
              <a:rPr lang="vi-VN" err="1"/>
              <a:t>nhập</a:t>
            </a:r>
            <a:r>
              <a:rPr lang="vi-VN"/>
              <a:t> </a:t>
            </a:r>
            <a:r>
              <a:rPr lang="vi-VN" err="1"/>
              <a:t>nhằng</a:t>
            </a:r>
            <a:r>
              <a:rPr lang="vi-VN"/>
              <a:t> trong </a:t>
            </a:r>
            <a:r>
              <a:rPr lang="vi-VN" err="1"/>
              <a:t>cảm</a:t>
            </a:r>
            <a:r>
              <a:rPr lang="vi-VN"/>
              <a:t> </a:t>
            </a:r>
            <a:r>
              <a:rPr lang="vi-VN" err="1"/>
              <a:t>xúc</a:t>
            </a:r>
            <a:r>
              <a:rPr lang="vi-VN"/>
              <a:t> câu </a:t>
            </a:r>
            <a:r>
              <a:rPr lang="vi-VN" err="1"/>
              <a:t>nói</a:t>
            </a:r>
            <a:r>
              <a:rPr lang="vi-VN"/>
              <a:t>, </a:t>
            </a:r>
            <a:r>
              <a:rPr lang="vi-VN" err="1"/>
              <a:t>nhóm</a:t>
            </a:r>
            <a:r>
              <a:rPr lang="vi-VN"/>
              <a:t> </a:t>
            </a:r>
            <a:r>
              <a:rPr lang="vi-VN" err="1"/>
              <a:t>đã</a:t>
            </a:r>
            <a:r>
              <a:rPr lang="vi-VN"/>
              <a:t> </a:t>
            </a:r>
            <a:r>
              <a:rPr lang="vi-VN" err="1"/>
              <a:t>thử</a:t>
            </a:r>
            <a:r>
              <a:rPr lang="vi-VN"/>
              <a:t> </a:t>
            </a:r>
            <a:r>
              <a:rPr lang="vi-VN" err="1"/>
              <a:t>sử</a:t>
            </a:r>
            <a:r>
              <a:rPr lang="vi-VN"/>
              <a:t> </a:t>
            </a:r>
            <a:r>
              <a:rPr lang="vi-VN" err="1"/>
              <a:t>dụng</a:t>
            </a:r>
            <a:r>
              <a:rPr lang="vi-VN"/>
              <a:t> thêm </a:t>
            </a:r>
            <a:r>
              <a:rPr lang="vi-VN" err="1"/>
              <a:t>đặc</a:t>
            </a:r>
            <a:r>
              <a:rPr lang="vi-VN"/>
              <a:t> trưng </a:t>
            </a:r>
            <a:r>
              <a:rPr lang="vi-VN" err="1"/>
              <a:t>của</a:t>
            </a:r>
            <a:r>
              <a:rPr lang="vi-VN"/>
              <a:t> </a:t>
            </a:r>
            <a:r>
              <a:rPr lang="vi-VN" err="1"/>
              <a:t>phần</a:t>
            </a:r>
            <a:r>
              <a:rPr lang="vi-VN"/>
              <a:t> </a:t>
            </a:r>
            <a:r>
              <a:rPr lang="vi-VN" err="1"/>
              <a:t>trans</a:t>
            </a:r>
            <a:r>
              <a:rPr lang="vi-VN"/>
              <a:t> trong </a:t>
            </a:r>
            <a:r>
              <a:rPr lang="vi-VN" err="1"/>
              <a:t>mỗi</a:t>
            </a:r>
            <a:r>
              <a:rPr lang="vi-VN"/>
              <a:t> </a:t>
            </a:r>
            <a:r>
              <a:rPr lang="vi-VN" err="1"/>
              <a:t>file</a:t>
            </a:r>
            <a:r>
              <a:rPr lang="vi-VN"/>
              <a:t> ghi âm</a:t>
            </a:r>
          </a:p>
          <a:p>
            <a:pPr marL="0" indent="0">
              <a:buNone/>
            </a:pPr>
            <a:r>
              <a:rPr lang="vi-VN"/>
              <a:t>- </a:t>
            </a:r>
            <a:r>
              <a:rPr lang="vi-VN" err="1"/>
              <a:t>vì</a:t>
            </a:r>
            <a:r>
              <a:rPr lang="vi-VN"/>
              <a:t> không quan tâm </a:t>
            </a:r>
            <a:r>
              <a:rPr lang="vi-VN" err="1"/>
              <a:t>tới</a:t>
            </a:r>
            <a:r>
              <a:rPr lang="vi-VN"/>
              <a:t> </a:t>
            </a:r>
            <a:r>
              <a:rPr lang="vi-VN" err="1"/>
              <a:t>context</a:t>
            </a:r>
            <a:r>
              <a:rPr lang="vi-VN"/>
              <a:t> =&gt; sử dụng TF-IDF để bổ sung thêm features -&gt; tăng khả năng dự đoán </a:t>
            </a:r>
          </a:p>
        </p:txBody>
      </p:sp>
    </p:spTree>
    <p:extLst>
      <p:ext uri="{BB962C8B-B14F-4D97-AF65-F5344CB8AC3E}">
        <p14:creationId xmlns:p14="http://schemas.microsoft.com/office/powerpoint/2010/main" val="1360381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096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vi-VN"/>
              <a:t>- cách tính f1, p, recall</a:t>
            </a:r>
            <a:endParaRPr/>
          </a:p>
        </p:txBody>
      </p:sp>
    </p:spTree>
    <p:extLst>
      <p:ext uri="{BB962C8B-B14F-4D97-AF65-F5344CB8AC3E}">
        <p14:creationId xmlns:p14="http://schemas.microsoft.com/office/powerpoint/2010/main" val="4204926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vi-VN"/>
              <a:t>- </a:t>
            </a:r>
            <a:r>
              <a:rPr lang="vi-VN" err="1"/>
              <a:t>cùng</a:t>
            </a:r>
            <a:r>
              <a:rPr lang="vi-VN"/>
              <a:t> </a:t>
            </a:r>
            <a:r>
              <a:rPr lang="vi-VN" err="1"/>
              <a:t>vs</a:t>
            </a:r>
            <a:r>
              <a:rPr lang="vi-VN"/>
              <a:t> </a:t>
            </a:r>
            <a:r>
              <a:rPr lang="vi-VN" err="1"/>
              <a:t>text</a:t>
            </a:r>
            <a:r>
              <a:rPr lang="vi-VN"/>
              <a:t>, </a:t>
            </a:r>
            <a:r>
              <a:rPr lang="vi-VN" err="1"/>
              <a:t>khả</a:t>
            </a:r>
            <a:r>
              <a:rPr lang="vi-VN"/>
              <a:t> năng phân </a:t>
            </a:r>
            <a:r>
              <a:rPr lang="vi-VN" err="1"/>
              <a:t>loại</a:t>
            </a:r>
            <a:r>
              <a:rPr lang="vi-VN"/>
              <a:t> tăng </a:t>
            </a:r>
            <a:r>
              <a:rPr lang="vi-VN" err="1"/>
              <a:t>đáng</a:t>
            </a:r>
            <a:r>
              <a:rPr lang="vi-VN"/>
              <a:t> </a:t>
            </a:r>
            <a:r>
              <a:rPr lang="vi-VN" err="1"/>
              <a:t>kể</a:t>
            </a:r>
          </a:p>
          <a:p>
            <a:pPr marL="0" indent="0">
              <a:buNone/>
            </a:pPr>
            <a:r>
              <a:rPr lang="vi-VN"/>
              <a:t>- loại bỏ sự </a:t>
            </a:r>
            <a:r>
              <a:rPr lang="vi-VN" err="1"/>
              <a:t>nhập</a:t>
            </a:r>
            <a:r>
              <a:rPr lang="vi-VN"/>
              <a:t> </a:t>
            </a:r>
            <a:r>
              <a:rPr lang="vi-VN" err="1"/>
              <a:t>nhằng</a:t>
            </a:r>
            <a:r>
              <a:rPr lang="vi-VN"/>
              <a:t> </a:t>
            </a:r>
            <a:r>
              <a:rPr lang="vi-VN" err="1"/>
              <a:t>giữa</a:t>
            </a:r>
            <a:r>
              <a:rPr lang="vi-VN"/>
              <a:t> </a:t>
            </a:r>
            <a:r>
              <a:rPr lang="vi-VN" err="1"/>
              <a:t>happy</a:t>
            </a:r>
            <a:r>
              <a:rPr lang="vi-VN"/>
              <a:t> </a:t>
            </a:r>
            <a:r>
              <a:rPr lang="vi-VN" err="1"/>
              <a:t>vs</a:t>
            </a:r>
            <a:r>
              <a:rPr lang="vi-VN"/>
              <a:t> </a:t>
            </a:r>
            <a:r>
              <a:rPr lang="vi-VN" err="1"/>
              <a:t>angry</a:t>
            </a:r>
            <a:r>
              <a:rPr lang="vi-VN"/>
              <a:t> </a:t>
            </a:r>
          </a:p>
        </p:txBody>
      </p:sp>
    </p:spTree>
    <p:extLst>
      <p:ext uri="{BB962C8B-B14F-4D97-AF65-F5344CB8AC3E}">
        <p14:creationId xmlns:p14="http://schemas.microsoft.com/office/powerpoint/2010/main" val="544198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920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963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54478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4127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305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3776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633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490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vi-VN"/>
              <a:t>-  </a:t>
            </a:r>
            <a:r>
              <a:rPr lang="vi-VN" err="1"/>
              <a:t>các</a:t>
            </a:r>
            <a:r>
              <a:rPr lang="vi-VN"/>
              <a:t> công ty </a:t>
            </a:r>
            <a:r>
              <a:rPr lang="vi-VN" err="1"/>
              <a:t>cần</a:t>
            </a:r>
            <a:r>
              <a:rPr lang="vi-VN"/>
              <a:t> phân </a:t>
            </a:r>
            <a:r>
              <a:rPr lang="vi-VN" err="1"/>
              <a:t>loại</a:t>
            </a:r>
            <a:r>
              <a:rPr lang="vi-VN"/>
              <a:t> </a:t>
            </a:r>
            <a:r>
              <a:rPr lang="vi-VN" err="1"/>
              <a:t>đánh</a:t>
            </a:r>
            <a:r>
              <a:rPr lang="vi-VN"/>
              <a:t> </a:t>
            </a:r>
            <a:r>
              <a:rPr lang="vi-VN" err="1"/>
              <a:t>giá</a:t>
            </a:r>
            <a:r>
              <a:rPr lang="vi-VN"/>
              <a:t> </a:t>
            </a:r>
            <a:r>
              <a:rPr lang="vi-VN" err="1"/>
              <a:t>các</a:t>
            </a:r>
            <a:r>
              <a:rPr lang="vi-VN"/>
              <a:t> </a:t>
            </a:r>
            <a:r>
              <a:rPr lang="vi-VN" err="1"/>
              <a:t>phản</a:t>
            </a:r>
            <a:r>
              <a:rPr lang="vi-VN"/>
              <a:t> </a:t>
            </a:r>
            <a:r>
              <a:rPr lang="vi-VN" err="1"/>
              <a:t>hồi</a:t>
            </a:r>
            <a:r>
              <a:rPr lang="vi-VN"/>
              <a:t> </a:t>
            </a:r>
            <a:r>
              <a:rPr lang="vi-VN" err="1"/>
              <a:t>của</a:t>
            </a:r>
            <a:r>
              <a:rPr lang="vi-VN"/>
              <a:t> </a:t>
            </a:r>
            <a:r>
              <a:rPr lang="vi-VN" err="1"/>
              <a:t>khách</a:t>
            </a:r>
            <a:r>
              <a:rPr lang="vi-VN"/>
              <a:t> </a:t>
            </a:r>
            <a:r>
              <a:rPr lang="vi-VN" err="1"/>
              <a:t>hàng</a:t>
            </a:r>
            <a:r>
              <a:rPr lang="vi-VN"/>
              <a:t> thông qua </a:t>
            </a:r>
            <a:r>
              <a:rPr lang="vi-VN" err="1"/>
              <a:t>các</a:t>
            </a:r>
            <a:r>
              <a:rPr lang="vi-VN"/>
              <a:t> </a:t>
            </a:r>
            <a:r>
              <a:rPr lang="vi-VN" err="1"/>
              <a:t>đoạn</a:t>
            </a:r>
            <a:r>
              <a:rPr lang="vi-VN"/>
              <a:t> tin </a:t>
            </a:r>
            <a:r>
              <a:rPr lang="vi-VN" err="1"/>
              <a:t>nhắn</a:t>
            </a:r>
            <a:r>
              <a:rPr lang="vi-VN"/>
              <a:t> </a:t>
            </a:r>
            <a:r>
              <a:rPr lang="vi-VN" err="1"/>
              <a:t>thoại</a:t>
            </a:r>
          </a:p>
          <a:p>
            <a:pPr marL="0" indent="0">
              <a:buNone/>
            </a:pPr>
            <a:r>
              <a:rPr lang="vi-VN"/>
              <a:t>- </a:t>
            </a:r>
            <a:r>
              <a:rPr lang="vi-VN" err="1"/>
              <a:t>các</a:t>
            </a:r>
            <a:r>
              <a:rPr lang="vi-VN"/>
              <a:t> robot con </a:t>
            </a:r>
            <a:r>
              <a:rPr lang="vi-VN" err="1"/>
              <a:t>người</a:t>
            </a:r>
            <a:r>
              <a:rPr lang="vi-VN"/>
              <a:t> </a:t>
            </a:r>
            <a:r>
              <a:rPr lang="vi-VN" err="1"/>
              <a:t>nhận</a:t>
            </a:r>
            <a:r>
              <a:rPr lang="vi-VN"/>
              <a:t> </a:t>
            </a:r>
            <a:r>
              <a:rPr lang="vi-VN" err="1"/>
              <a:t>diện</a:t>
            </a:r>
            <a:r>
              <a:rPr lang="vi-VN"/>
              <a:t> </a:t>
            </a:r>
            <a:r>
              <a:rPr lang="vi-VN" err="1"/>
              <a:t>cảm</a:t>
            </a:r>
            <a:r>
              <a:rPr lang="vi-VN"/>
              <a:t> </a:t>
            </a:r>
            <a:r>
              <a:rPr lang="vi-VN" err="1"/>
              <a:t>xúc</a:t>
            </a:r>
            <a:r>
              <a:rPr lang="vi-VN"/>
              <a:t> </a:t>
            </a:r>
            <a:r>
              <a:rPr lang="vi-VN" err="1"/>
              <a:t>của</a:t>
            </a:r>
            <a:r>
              <a:rPr lang="vi-VN"/>
              <a:t> </a:t>
            </a:r>
            <a:r>
              <a:rPr lang="vi-VN" err="1"/>
              <a:t>chủ</a:t>
            </a:r>
            <a:r>
              <a:rPr lang="vi-VN"/>
              <a:t> </a:t>
            </a:r>
            <a:r>
              <a:rPr lang="vi-VN" err="1"/>
              <a:t>nhân</a:t>
            </a:r>
            <a:r>
              <a:rPr lang="vi-VN"/>
              <a:t> </a:t>
            </a:r>
            <a:r>
              <a:rPr lang="vi-VN" err="1"/>
              <a:t>để</a:t>
            </a:r>
            <a:r>
              <a:rPr lang="vi-VN"/>
              <a:t> </a:t>
            </a:r>
            <a:r>
              <a:rPr lang="vi-VN" err="1"/>
              <a:t>có</a:t>
            </a:r>
            <a:r>
              <a:rPr lang="vi-VN"/>
              <a:t> </a:t>
            </a:r>
            <a:r>
              <a:rPr lang="vi-VN" err="1"/>
              <a:t>cách</a:t>
            </a:r>
            <a:r>
              <a:rPr lang="vi-VN"/>
              <a:t> </a:t>
            </a:r>
            <a:r>
              <a:rPr lang="vi-VN" err="1"/>
              <a:t>xử</a:t>
            </a:r>
            <a:r>
              <a:rPr lang="vi-VN"/>
              <a:t> </a:t>
            </a:r>
            <a:r>
              <a:rPr lang="vi-VN" err="1"/>
              <a:t>lý</a:t>
            </a:r>
            <a:r>
              <a:rPr lang="vi-VN"/>
              <a:t> </a:t>
            </a:r>
            <a:r>
              <a:rPr lang="vi-VN" err="1"/>
              <a:t>phù</a:t>
            </a:r>
            <a:r>
              <a:rPr lang="vi-VN"/>
              <a:t> hợp</a:t>
            </a:r>
          </a:p>
        </p:txBody>
      </p:sp>
    </p:spTree>
    <p:extLst>
      <p:ext uri="{BB962C8B-B14F-4D97-AF65-F5344CB8AC3E}">
        <p14:creationId xmlns:p14="http://schemas.microsoft.com/office/powerpoint/2010/main" val="3795195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vi-VN"/>
          </a:p>
        </p:txBody>
      </p:sp>
    </p:spTree>
    <p:extLst>
      <p:ext uri="{BB962C8B-B14F-4D97-AF65-F5344CB8AC3E}">
        <p14:creationId xmlns:p14="http://schemas.microsoft.com/office/powerpoint/2010/main" val="1920613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vi-VN"/>
          </a:p>
        </p:txBody>
      </p:sp>
    </p:spTree>
    <p:extLst>
      <p:ext uri="{BB962C8B-B14F-4D97-AF65-F5344CB8AC3E}">
        <p14:creationId xmlns:p14="http://schemas.microsoft.com/office/powerpoint/2010/main" val="1820786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269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vi-VN"/>
              <a:t>Thêm happy, neutral</a:t>
            </a:r>
            <a:endParaRPr/>
          </a:p>
        </p:txBody>
      </p:sp>
    </p:spTree>
    <p:extLst>
      <p:ext uri="{BB962C8B-B14F-4D97-AF65-F5344CB8AC3E}">
        <p14:creationId xmlns:p14="http://schemas.microsoft.com/office/powerpoint/2010/main" val="835584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panose="02000000000000000000"/>
              <a:buNone/>
              <a:defRPr sz="1400">
                <a:latin typeface="Roboto Condensed Light" panose="02000000000000000000"/>
                <a:ea typeface="Roboto Condensed Light" panose="02000000000000000000"/>
                <a:cs typeface="Roboto Condensed Light" panose="02000000000000000000"/>
                <a:sym typeface="Roboto Condensed Light" panose="02000000000000000000"/>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8" name="Google Shape;98;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0" name="Google Shape;100;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8">
    <p:bg>
      <p:bgPr>
        <a:blipFill>
          <a:blip r:embed="rId2"/>
          <a:stretch>
            <a:fillRect/>
          </a:stretch>
        </a:blipFill>
        <a:effectLst/>
      </p:bgPr>
    </p:bg>
    <p:spTree>
      <p:nvGrpSpPr>
        <p:cNvPr id="1" name="Shape 123"/>
        <p:cNvGrpSpPr/>
        <p:nvPr/>
      </p:nvGrpSpPr>
      <p:grpSpPr>
        <a:xfrm>
          <a:off x="0" y="0"/>
          <a:ext cx="0" cy="0"/>
          <a:chOff x="0" y="0"/>
          <a:chExt cx="0" cy="0"/>
        </a:xfrm>
      </p:grpSpPr>
      <p:sp>
        <p:nvSpPr>
          <p:cNvPr id="124" name="Google Shape;124;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CUSTOM_9">
    <p:bg>
      <p:bgPr>
        <a:blipFill>
          <a:blip r:embed="rId2"/>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37" name="Google Shape;137;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GB" sz="10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rPr>
              <a:t>CREDITS: This presentation template was created by </a:t>
            </a:r>
            <a:r>
              <a:rPr lang="en-GB" sz="1000" b="1">
                <a:solidFill>
                  <a:srgbClr val="434343"/>
                </a:solidFill>
                <a:uFill>
                  <a:noFill/>
                </a:uFill>
                <a:latin typeface="Roboto Condensed" panose="02000000000000000000"/>
                <a:ea typeface="Roboto Condensed" panose="02000000000000000000"/>
                <a:cs typeface="Roboto Condensed" panose="02000000000000000000"/>
                <a:sym typeface="Roboto Condensed" panose="02000000000000000000"/>
                <a:hlinkClick r:id="rId3"/>
              </a:rPr>
              <a:t>Slidesgo</a:t>
            </a:r>
            <a:r>
              <a:rPr lang="en-GB" sz="10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rPr>
              <a:t>, including icons by </a:t>
            </a:r>
            <a:r>
              <a:rPr lang="en-GB" sz="1000" b="1">
                <a:solidFill>
                  <a:srgbClr val="434343"/>
                </a:solidFill>
                <a:uFill>
                  <a:noFill/>
                </a:uFill>
                <a:latin typeface="Roboto Condensed" panose="02000000000000000000"/>
                <a:ea typeface="Roboto Condensed" panose="02000000000000000000"/>
                <a:cs typeface="Roboto Condensed" panose="02000000000000000000"/>
                <a:sym typeface="Roboto Condensed" panose="02000000000000000000"/>
                <a:hlinkClick r:id="rId4"/>
              </a:rPr>
              <a:t>Flaticon</a:t>
            </a:r>
            <a:r>
              <a:rPr lang="en-GB" sz="10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rPr>
              <a:t>, and infographics &amp; images by </a:t>
            </a:r>
            <a:r>
              <a:rPr lang="en-GB" sz="1000" b="1">
                <a:solidFill>
                  <a:srgbClr val="434343"/>
                </a:solidFill>
                <a:uFill>
                  <a:noFill/>
                </a:uFill>
                <a:latin typeface="Roboto Condensed" panose="02000000000000000000"/>
                <a:ea typeface="Roboto Condensed" panose="02000000000000000000"/>
                <a:cs typeface="Roboto Condensed" panose="02000000000000000000"/>
                <a:sym typeface="Roboto Condensed" panose="02000000000000000000"/>
                <a:hlinkClick r:id="rId5"/>
              </a:rPr>
              <a:t>Freepik</a:t>
            </a:r>
            <a:r>
              <a:rPr lang="en-GB" sz="10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rPr>
              <a:t>. </a:t>
            </a:r>
            <a:endParaRPr sz="10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0" lvl="0" indent="0" algn="l" rtl="0">
              <a:lnSpc>
                <a:spcPct val="100000"/>
              </a:lnSpc>
              <a:spcBef>
                <a:spcPts val="300"/>
              </a:spcBef>
              <a:spcAft>
                <a:spcPts val="0"/>
              </a:spcAft>
              <a:buNone/>
            </a:pPr>
            <a:r>
              <a:rPr lang="en-GB" sz="900" b="1">
                <a:solidFill>
                  <a:srgbClr val="434343"/>
                </a:solidFill>
                <a:latin typeface="Roboto Condensed" panose="02000000000000000000"/>
                <a:ea typeface="Roboto Condensed" panose="02000000000000000000"/>
                <a:cs typeface="Roboto Condensed" panose="02000000000000000000"/>
                <a:sym typeface="Roboto Condensed" panose="02000000000000000000"/>
              </a:rPr>
              <a:t>Please keep this slide for attribution.</a:t>
            </a:r>
            <a:endParaRPr sz="900" b="1">
              <a:solidFill>
                <a:srgbClr val="434343"/>
              </a:solidFill>
              <a:latin typeface="Roboto Condensed" panose="02000000000000000000"/>
              <a:ea typeface="Roboto Condensed" panose="02000000000000000000"/>
              <a:cs typeface="Roboto Condensed" panose="02000000000000000000"/>
              <a:sym typeface="Roboto Condensed" panose="02000000000000000000"/>
            </a:endParaRPr>
          </a:p>
          <a:p>
            <a:pPr marL="0" lvl="0" indent="0" algn="l" rtl="0">
              <a:lnSpc>
                <a:spcPct val="115000"/>
              </a:lnSpc>
              <a:spcBef>
                <a:spcPts val="300"/>
              </a:spcBef>
              <a:spcAft>
                <a:spcPts val="0"/>
              </a:spcAft>
              <a:buNone/>
            </a:pPr>
            <a:endParaRPr>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0" lvl="0" indent="0" algn="l" rtl="0">
              <a:spcBef>
                <a:spcPts val="0"/>
              </a:spcBef>
              <a:spcAft>
                <a:spcPts val="0"/>
              </a:spcAft>
              <a:buNone/>
            </a:pPr>
            <a:endParaRPr>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1pPr>
            <a:lvl2pPr marL="914400" lvl="1" indent="-304800">
              <a:lnSpc>
                <a:spcPct val="115000"/>
              </a:lnSpc>
              <a:spcBef>
                <a:spcPts val="160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2pPr>
            <a:lvl3pPr marL="1371600" lvl="2" indent="-304800">
              <a:lnSpc>
                <a:spcPct val="115000"/>
              </a:lnSpc>
              <a:spcBef>
                <a:spcPts val="160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3pPr>
            <a:lvl4pPr marL="1828800" lvl="3" indent="-304800">
              <a:lnSpc>
                <a:spcPct val="115000"/>
              </a:lnSpc>
              <a:spcBef>
                <a:spcPts val="160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4pPr>
            <a:lvl5pPr marL="2286000" lvl="4" indent="-304800">
              <a:lnSpc>
                <a:spcPct val="115000"/>
              </a:lnSpc>
              <a:spcBef>
                <a:spcPts val="160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5pPr>
            <a:lvl6pPr marL="2743200" lvl="5" indent="-304800">
              <a:lnSpc>
                <a:spcPct val="115000"/>
              </a:lnSpc>
              <a:spcBef>
                <a:spcPts val="160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6pPr>
            <a:lvl7pPr marL="3200400" lvl="6" indent="-304800">
              <a:lnSpc>
                <a:spcPct val="115000"/>
              </a:lnSpc>
              <a:spcBef>
                <a:spcPts val="160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7pPr>
            <a:lvl8pPr marL="3657600" lvl="7" indent="-304800">
              <a:lnSpc>
                <a:spcPct val="115000"/>
              </a:lnSpc>
              <a:spcBef>
                <a:spcPts val="160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8pPr>
            <a:lvl9pPr marL="4114800" lvl="8" indent="-304800">
              <a:lnSpc>
                <a:spcPct val="115000"/>
              </a:lnSpc>
              <a:spcBef>
                <a:spcPts val="1600"/>
              </a:spcBef>
              <a:spcAft>
                <a:spcPts val="160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audio" Target="../media/media4.wav"/><Relationship Id="rId3" Type="http://schemas.microsoft.com/office/2007/relationships/media" Target="../media/media2.wav"/><Relationship Id="rId7" Type="http://schemas.microsoft.com/office/2007/relationships/media" Target="../media/media4.wav"/><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24.png"/><Relationship Id="rId5" Type="http://schemas.microsoft.com/office/2007/relationships/media" Target="../media/media3.wav"/><Relationship Id="rId10" Type="http://schemas.openxmlformats.org/officeDocument/2006/relationships/notesSlide" Target="../notesSlides/notesSlide9.xml"/><Relationship Id="rId4" Type="http://schemas.openxmlformats.org/officeDocument/2006/relationships/audio" Target="../media/media2.wav"/><Relationship Id="rId9"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pdf/1904.06022.pdf" TargetMode="External"/><Relationship Id="rId7" Type="http://schemas.openxmlformats.org/officeDocument/2006/relationships/hyperlink" Target="https://www.overleaf.com/read/xvtrrfpvzwhf"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hyperlink" Target="https://laptrinhx.com/audio-deep-learning-made-simple-part-1-state-of-the-art-techniques-by-ketan-doshi-3593803604/" TargetMode="External"/><Relationship Id="rId5" Type="http://schemas.openxmlformats.org/officeDocument/2006/relationships/hyperlink" Target="https://github.com/maelfabien/Multimodal-Emotion-Recognition" TargetMode="External"/><Relationship Id="rId4" Type="http://schemas.openxmlformats.org/officeDocument/2006/relationships/hyperlink" Target="https://github.com/Demfier/multimodal-speech-emotion-recognition"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683260" y="915670"/>
            <a:ext cx="7903210" cy="1782445"/>
          </a:xfrm>
          <a:prstGeom prst="rect">
            <a:avLst/>
          </a:prstGeom>
        </p:spPr>
        <p:txBody>
          <a:bodyPr spcFirstLastPara="1" wrap="square" lIns="91425" tIns="91425" rIns="91425" bIns="91425" anchor="b" anchorCtr="0">
            <a:noAutofit/>
          </a:bodyPr>
          <a:lstStyle/>
          <a:p>
            <a:pPr algn="ctr"/>
            <a:r>
              <a:rPr lang="en-US" altLang="en-GB" sz="4000">
                <a:latin typeface="Arial"/>
                <a:cs typeface="Arial"/>
              </a:rPr>
              <a:t>VIETNAMESE SPEECH EMOTION RECOGNITION</a:t>
            </a:r>
            <a:endParaRPr lang="vi-VN" sz="4000">
              <a:latin typeface="Arial"/>
              <a:cs typeface="Arial"/>
            </a:endParaRPr>
          </a:p>
        </p:txBody>
      </p:sp>
      <p:sp>
        <p:nvSpPr>
          <p:cNvPr id="152" name="Google Shape;152;p33"/>
          <p:cNvSpPr txBox="1">
            <a:spLocks noGrp="1"/>
          </p:cNvSpPr>
          <p:nvPr>
            <p:ph type="subTitle" idx="1"/>
          </p:nvPr>
        </p:nvSpPr>
        <p:spPr>
          <a:xfrm>
            <a:off x="6052921" y="3385521"/>
            <a:ext cx="3088238" cy="1599496"/>
          </a:xfrm>
          <a:prstGeom prst="rect">
            <a:avLst/>
          </a:prstGeom>
        </p:spPr>
        <p:txBody>
          <a:bodyPr spcFirstLastPara="1" wrap="square" lIns="91425" tIns="91425" rIns="91425" bIns="91425" anchor="b" anchorCtr="0">
            <a:noAutofit/>
          </a:bodyPr>
          <a:lstStyle/>
          <a:p>
            <a:pPr marL="0" indent="0" algn="l"/>
            <a:endParaRPr lang="en-US" altLang="en-GB" sz="1600">
              <a:latin typeface="Arial"/>
              <a:cs typeface="Arial"/>
            </a:endParaRPr>
          </a:p>
          <a:p>
            <a:pPr marL="0" indent="0" algn="l"/>
            <a:r>
              <a:rPr lang="en-US" altLang="en-GB" sz="1600" dirty="0">
                <a:latin typeface="Arial"/>
                <a:cs typeface="Arial"/>
              </a:rPr>
              <a:t>GVHD: </a:t>
            </a:r>
            <a:r>
              <a:rPr lang="en-US" altLang="en-GB" sz="1600" dirty="0" err="1">
                <a:latin typeface="Arial"/>
                <a:cs typeface="Arial"/>
              </a:rPr>
              <a:t>Đỗ</a:t>
            </a:r>
            <a:r>
              <a:rPr lang="en-US" altLang="en-GB" sz="1600" dirty="0">
                <a:latin typeface="Arial"/>
                <a:cs typeface="Arial"/>
              </a:rPr>
              <a:t> Văn Tiến</a:t>
            </a:r>
          </a:p>
          <a:p>
            <a:pPr marL="0" indent="0" algn="l"/>
            <a:r>
              <a:rPr lang="en-US" altLang="en-GB" sz="1600" dirty="0">
                <a:latin typeface="Arial"/>
                <a:cs typeface="Arial"/>
              </a:rPr>
              <a:t>Thành </a:t>
            </a:r>
            <a:r>
              <a:rPr lang="en-US" altLang="en-GB" sz="1600" dirty="0" err="1">
                <a:latin typeface="Arial"/>
                <a:cs typeface="Arial"/>
              </a:rPr>
              <a:t>viên</a:t>
            </a:r>
            <a:r>
              <a:rPr lang="en-US" altLang="en-GB" sz="1600" dirty="0">
                <a:latin typeface="Arial"/>
                <a:cs typeface="Arial"/>
              </a:rPr>
              <a:t>:</a:t>
            </a:r>
          </a:p>
          <a:p>
            <a:pPr marL="0" indent="0" algn="l"/>
            <a:r>
              <a:rPr lang="en-US" altLang="en-GB" sz="1600" dirty="0">
                <a:latin typeface="Arial"/>
                <a:cs typeface="Arial"/>
              </a:rPr>
              <a:t>Hoàng </a:t>
            </a:r>
            <a:r>
              <a:rPr lang="en-US" altLang="en-GB" sz="1600" dirty="0" err="1">
                <a:latin typeface="Arial"/>
                <a:cs typeface="Arial"/>
              </a:rPr>
              <a:t>Viễn</a:t>
            </a:r>
            <a:r>
              <a:rPr lang="en-US" altLang="en-GB" sz="1600" dirty="0">
                <a:latin typeface="Arial"/>
                <a:cs typeface="Arial"/>
              </a:rPr>
              <a:t> Duy    - 18520033</a:t>
            </a:r>
          </a:p>
          <a:p>
            <a:pPr marL="0" indent="0" algn="l"/>
            <a:r>
              <a:rPr lang="en-US" altLang="en-GB" sz="1600" dirty="0" err="1">
                <a:latin typeface="Arial"/>
                <a:cs typeface="Arial"/>
              </a:rPr>
              <a:t>Trần</a:t>
            </a:r>
            <a:r>
              <a:rPr lang="en-US" altLang="en-GB" sz="1600" dirty="0">
                <a:latin typeface="Arial"/>
                <a:cs typeface="Arial"/>
              </a:rPr>
              <a:t> Hoàng </a:t>
            </a:r>
            <a:r>
              <a:rPr lang="en-US" altLang="en-GB" sz="1600" dirty="0" err="1">
                <a:latin typeface="Arial"/>
                <a:cs typeface="Arial"/>
              </a:rPr>
              <a:t>Viêt</a:t>
            </a:r>
            <a:r>
              <a:rPr lang="en-US" altLang="en-GB" sz="1600" dirty="0">
                <a:latin typeface="Arial"/>
                <a:cs typeface="Arial"/>
              </a:rPr>
              <a:t>    - 18520192</a:t>
            </a:r>
          </a:p>
          <a:p>
            <a:pPr marL="0" indent="0" algn="l"/>
            <a:r>
              <a:rPr lang="en-US" altLang="en-GB" sz="1600" dirty="0">
                <a:latin typeface="Arial"/>
                <a:cs typeface="Arial"/>
              </a:rPr>
              <a:t>Nguyễn Anh Khoa - 18520923</a:t>
            </a:r>
          </a:p>
          <a:p>
            <a:pPr marL="0" indent="0" algn="l"/>
            <a:r>
              <a:rPr lang="en-US" altLang="en-GB" sz="1600" dirty="0">
                <a:latin typeface="Arial"/>
                <a:cs typeface="Arial"/>
              </a:rPr>
              <a:t>Hoàng Văn Dũng   - 18520632</a:t>
            </a:r>
            <a:endParaRPr lang="en-US" sz="1600">
              <a:latin typeface="Arial"/>
              <a:cs typeface="Arial"/>
            </a:endParaRPr>
          </a:p>
          <a:p>
            <a:pPr marL="0" indent="0" algn="l"/>
            <a:r>
              <a:rPr lang="en-US" altLang="en-GB" sz="1600" dirty="0">
                <a:latin typeface="Arial"/>
                <a:cs typeface="Arial"/>
              </a:rPr>
              <a:t>Lê </a:t>
            </a:r>
            <a:r>
              <a:rPr lang="en-US" altLang="en-GB" sz="1600" dirty="0" err="1">
                <a:latin typeface="Arial"/>
                <a:cs typeface="Arial"/>
              </a:rPr>
              <a:t>Phước</a:t>
            </a:r>
            <a:r>
              <a:rPr lang="en-US" altLang="en-GB" sz="1600" dirty="0">
                <a:latin typeface="Arial"/>
                <a:cs typeface="Arial"/>
              </a:rPr>
              <a:t> Đạt        - 18520017</a:t>
            </a:r>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pic>
        <p:nvPicPr>
          <p:cNvPr id="2" name="Picture 1" descr="logo-uit"/>
          <p:cNvPicPr>
            <a:picLocks noChangeAspect="1"/>
          </p:cNvPicPr>
          <p:nvPr/>
        </p:nvPicPr>
        <p:blipFill>
          <a:blip r:embed="rId3"/>
          <a:stretch>
            <a:fillRect/>
          </a:stretch>
        </p:blipFill>
        <p:spPr>
          <a:xfrm>
            <a:off x="7760335" y="51435"/>
            <a:ext cx="1358265" cy="1124585"/>
          </a:xfrm>
          <a:prstGeom prst="rect">
            <a:avLst/>
          </a:prstGeom>
        </p:spPr>
      </p:pic>
      <p:sp>
        <p:nvSpPr>
          <p:cNvPr id="3" name="Hộp Văn bản 2">
            <a:extLst>
              <a:ext uri="{FF2B5EF4-FFF2-40B4-BE49-F238E27FC236}">
                <a16:creationId xmlns:a16="http://schemas.microsoft.com/office/drawing/2014/main" id="{6F466878-56BE-4C3D-9965-48DC14EF8C99}"/>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79456" y="195370"/>
            <a:ext cx="5214300" cy="946200"/>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THU THẬP DỮ LIỆU</a:t>
            </a:r>
          </a:p>
        </p:txBody>
      </p:sp>
      <p:sp>
        <p:nvSpPr>
          <p:cNvPr id="258" name="Google Shape;258;p41"/>
          <p:cNvSpPr txBox="1"/>
          <p:nvPr/>
        </p:nvSpPr>
        <p:spPr>
          <a:xfrm>
            <a:off x="316265" y="746793"/>
            <a:ext cx="8382265" cy="4270140"/>
          </a:xfrm>
          <a:prstGeom prst="rect">
            <a:avLst/>
          </a:prstGeom>
          <a:noFill/>
          <a:ln>
            <a:noFill/>
          </a:ln>
        </p:spPr>
        <p:txBody>
          <a:bodyPr spcFirstLastPara="1" wrap="square" lIns="91425" tIns="91425" rIns="91425" bIns="91425" anchor="t" anchorCtr="0">
            <a:noAutofit/>
          </a:bodyPr>
          <a:lstStyle/>
          <a:p>
            <a:r>
              <a:rPr lang="en-US" sz="2000">
                <a:ea typeface="Roboto Condensed Light" panose="02000000000000000000"/>
                <a:cs typeface="Times New Roman"/>
              </a:rPr>
              <a:t>UIT-EMO</a:t>
            </a:r>
          </a:p>
          <a:p>
            <a:pPr marL="342900" indent="-342900">
              <a:buChar char="•"/>
            </a:pPr>
            <a:r>
              <a:rPr lang="en-US" sz="2000">
                <a:ea typeface="Roboto Condensed Light" panose="02000000000000000000"/>
                <a:cs typeface="Times New Roman"/>
              </a:rPr>
              <a:t>​</a:t>
            </a:r>
            <a:r>
              <a:rPr lang="en-US" sz="2000" err="1">
                <a:ea typeface="Roboto Condensed Light" panose="02000000000000000000"/>
                <a:cs typeface="Times New Roman"/>
              </a:rPr>
              <a:t>Số</a:t>
            </a:r>
            <a:r>
              <a:rPr lang="en-US" sz="2000">
                <a:ea typeface="Roboto Condensed Light" panose="02000000000000000000"/>
                <a:cs typeface="Times New Roman"/>
              </a:rPr>
              <a:t> </a:t>
            </a:r>
            <a:r>
              <a:rPr lang="en-US" sz="2000" err="1">
                <a:ea typeface="Roboto Condensed Light" panose="02000000000000000000"/>
                <a:cs typeface="Times New Roman"/>
              </a:rPr>
              <a:t>lượng</a:t>
            </a:r>
            <a:r>
              <a:rPr lang="en-US" sz="2000">
                <a:ea typeface="Roboto Condensed Light" panose="02000000000000000000"/>
                <a:cs typeface="Times New Roman"/>
              </a:rPr>
              <a:t>: 500 file </a:t>
            </a:r>
          </a:p>
          <a:p>
            <a:pPr marL="342900" indent="-342900">
              <a:buChar char="•"/>
            </a:pPr>
            <a:r>
              <a:rPr lang="en-US" sz="2000">
                <a:ea typeface="Roboto Condensed Light" panose="02000000000000000000"/>
                <a:cs typeface="Times New Roman"/>
              </a:rPr>
              <a:t>Chia </a:t>
            </a:r>
            <a:r>
              <a:rPr lang="en-US" sz="2000" err="1">
                <a:ea typeface="Roboto Condensed Light" panose="02000000000000000000"/>
                <a:cs typeface="Times New Roman"/>
              </a:rPr>
              <a:t>đều</a:t>
            </a:r>
            <a:r>
              <a:rPr lang="en-US" sz="2000">
                <a:ea typeface="Roboto Condensed Light" panose="02000000000000000000"/>
                <a:cs typeface="Times New Roman"/>
              </a:rPr>
              <a:t> </a:t>
            </a:r>
            <a:r>
              <a:rPr lang="en-US" sz="2000" err="1">
                <a:ea typeface="Roboto Condensed Light" panose="02000000000000000000"/>
                <a:cs typeface="Times New Roman"/>
              </a:rPr>
              <a:t>vào</a:t>
            </a:r>
            <a:r>
              <a:rPr lang="en-US" sz="2000">
                <a:ea typeface="Roboto Condensed Light" panose="02000000000000000000"/>
                <a:cs typeface="Times New Roman"/>
              </a:rPr>
              <a:t> 4 </a:t>
            </a:r>
            <a:r>
              <a:rPr lang="en-US" sz="2000" err="1">
                <a:ea typeface="Roboto Condensed Light" panose="02000000000000000000"/>
                <a:cs typeface="Times New Roman"/>
              </a:rPr>
              <a:t>lớp</a:t>
            </a:r>
            <a:r>
              <a:rPr lang="en-US" sz="2000">
                <a:ea typeface="Roboto Condensed Light" panose="02000000000000000000"/>
                <a:cs typeface="Times New Roman"/>
              </a:rPr>
              <a:t>:</a:t>
            </a:r>
          </a:p>
          <a:p>
            <a:r>
              <a:rPr lang="en-US" sz="2000">
                <a:ea typeface="Roboto Condensed Light" panose="02000000000000000000"/>
                <a:cs typeface="Times New Roman"/>
              </a:rPr>
              <a:t>      0.    Angry (</a:t>
            </a:r>
            <a:r>
              <a:rPr lang="en-US" sz="2000" err="1">
                <a:ea typeface="Roboto Condensed Light" panose="02000000000000000000"/>
                <a:cs typeface="Times New Roman"/>
              </a:rPr>
              <a:t>Giận</a:t>
            </a:r>
            <a:r>
              <a:rPr lang="en-US" sz="2000">
                <a:ea typeface="Roboto Condensed Light" panose="02000000000000000000"/>
                <a:cs typeface="Times New Roman"/>
              </a:rPr>
              <a:t> </a:t>
            </a:r>
            <a:r>
              <a:rPr lang="en-US" sz="2000" err="1">
                <a:ea typeface="Roboto Condensed Light" panose="02000000000000000000"/>
                <a:cs typeface="Times New Roman"/>
              </a:rPr>
              <a:t>dữ</a:t>
            </a:r>
            <a:r>
              <a:rPr lang="en-US" sz="2000">
                <a:ea typeface="Roboto Condensed Light" panose="02000000000000000000"/>
                <a:cs typeface="Times New Roman"/>
              </a:rPr>
              <a:t>)</a:t>
            </a:r>
          </a:p>
          <a:p>
            <a:r>
              <a:rPr lang="en-US" sz="2000">
                <a:ea typeface="Roboto Condensed Light" panose="02000000000000000000"/>
                <a:cs typeface="Times New Roman"/>
              </a:rPr>
              <a:t>      1.    Happy (Vui </a:t>
            </a:r>
            <a:r>
              <a:rPr lang="en-US" sz="2000" err="1">
                <a:ea typeface="Roboto Condensed Light" panose="02000000000000000000"/>
                <a:cs typeface="Times New Roman"/>
              </a:rPr>
              <a:t>vẻ</a:t>
            </a:r>
            <a:r>
              <a:rPr lang="en-US" sz="2000">
                <a:ea typeface="Roboto Condensed Light" panose="02000000000000000000"/>
                <a:cs typeface="Times New Roman"/>
              </a:rPr>
              <a:t>)</a:t>
            </a:r>
          </a:p>
          <a:p>
            <a:r>
              <a:rPr lang="en-US" sz="2000">
                <a:ea typeface="Roboto Condensed Light" panose="02000000000000000000"/>
                <a:cs typeface="Times New Roman"/>
              </a:rPr>
              <a:t>      2.    Sad (</a:t>
            </a:r>
            <a:r>
              <a:rPr lang="en-US" sz="2000" err="1">
                <a:ea typeface="Roboto Condensed Light" panose="02000000000000000000"/>
                <a:cs typeface="Times New Roman"/>
              </a:rPr>
              <a:t>Buồn</a:t>
            </a:r>
            <a:r>
              <a:rPr lang="en-US" sz="2000">
                <a:ea typeface="Roboto Condensed Light" panose="02000000000000000000"/>
                <a:cs typeface="Times New Roman"/>
              </a:rPr>
              <a:t>)</a:t>
            </a:r>
          </a:p>
          <a:p>
            <a:r>
              <a:rPr lang="en-US" sz="2000">
                <a:ea typeface="Roboto Condensed Light" panose="02000000000000000000"/>
                <a:cs typeface="Times New Roman"/>
              </a:rPr>
              <a:t>      3.    Neutral (Bình </a:t>
            </a:r>
            <a:r>
              <a:rPr lang="en-US" sz="2000" err="1">
                <a:ea typeface="Roboto Condensed Light" panose="02000000000000000000"/>
                <a:cs typeface="Times New Roman"/>
              </a:rPr>
              <a:t>thường</a:t>
            </a:r>
            <a:r>
              <a:rPr lang="en-US" sz="2000">
                <a:ea typeface="Roboto Condensed Light" panose="02000000000000000000"/>
                <a:cs typeface="Times New Roman"/>
              </a:rPr>
              <a:t>)</a:t>
            </a:r>
          </a:p>
          <a:p>
            <a:pPr marL="342900" indent="-342900">
              <a:buChar char="•"/>
            </a:pPr>
            <a:r>
              <a:rPr lang="en-US" sz="2000" err="1">
                <a:ea typeface="Roboto Condensed Light" panose="02000000000000000000"/>
                <a:cs typeface="Times New Roman"/>
              </a:rPr>
              <a:t>Mỗi</a:t>
            </a:r>
            <a:r>
              <a:rPr lang="en-US" sz="2000">
                <a:ea typeface="Roboto Condensed Light" panose="02000000000000000000"/>
                <a:cs typeface="Times New Roman"/>
              </a:rPr>
              <a:t> </a:t>
            </a:r>
            <a:r>
              <a:rPr lang="en-US" sz="2000" err="1">
                <a:ea typeface="Roboto Condensed Light" panose="02000000000000000000"/>
                <a:cs typeface="Times New Roman"/>
              </a:rPr>
              <a:t>đoạn</a:t>
            </a:r>
            <a:r>
              <a:rPr lang="en-US" sz="2000">
                <a:ea typeface="Roboto Condensed Light" panose="02000000000000000000"/>
                <a:cs typeface="Times New Roman"/>
              </a:rPr>
              <a:t> </a:t>
            </a:r>
            <a:r>
              <a:rPr lang="en-US" sz="2000" err="1">
                <a:ea typeface="Roboto Condensed Light" panose="02000000000000000000"/>
                <a:cs typeface="Times New Roman"/>
              </a:rPr>
              <a:t>ghi</a:t>
            </a:r>
            <a:r>
              <a:rPr lang="en-US" sz="2000">
                <a:ea typeface="Roboto Condensed Light" panose="02000000000000000000"/>
                <a:cs typeface="Times New Roman"/>
              </a:rPr>
              <a:t> </a:t>
            </a:r>
            <a:r>
              <a:rPr lang="en-US" sz="2000" err="1">
                <a:ea typeface="Roboto Condensed Light" panose="02000000000000000000"/>
                <a:cs typeface="Times New Roman"/>
              </a:rPr>
              <a:t>âm</a:t>
            </a:r>
            <a:r>
              <a:rPr lang="en-US" sz="2000">
                <a:ea typeface="Roboto Condensed Light" panose="02000000000000000000"/>
                <a:cs typeface="Times New Roman"/>
              </a:rPr>
              <a:t> </a:t>
            </a:r>
            <a:r>
              <a:rPr lang="en-US" sz="2000" err="1">
                <a:ea typeface="Roboto Condensed Light" panose="02000000000000000000"/>
                <a:cs typeface="Times New Roman"/>
              </a:rPr>
              <a:t>sẽ</a:t>
            </a:r>
            <a:r>
              <a:rPr lang="en-US" sz="2000">
                <a:ea typeface="Roboto Condensed Light" panose="02000000000000000000"/>
                <a:cs typeface="Times New Roman"/>
              </a:rPr>
              <a:t> </a:t>
            </a:r>
            <a:r>
              <a:rPr lang="en-US" sz="2000" err="1">
                <a:ea typeface="Roboto Condensed Light" panose="02000000000000000000"/>
                <a:cs typeface="Times New Roman"/>
              </a:rPr>
              <a:t>được</a:t>
            </a:r>
            <a:r>
              <a:rPr lang="en-US" sz="2000">
                <a:ea typeface="Roboto Condensed Light" panose="02000000000000000000"/>
                <a:cs typeface="Times New Roman"/>
              </a:rPr>
              <a:t> </a:t>
            </a:r>
            <a:r>
              <a:rPr lang="en-US" sz="2000" err="1">
                <a:ea typeface="Roboto Condensed Light" panose="02000000000000000000"/>
                <a:cs typeface="Times New Roman"/>
              </a:rPr>
              <a:t>gán</a:t>
            </a:r>
            <a:r>
              <a:rPr lang="en-US" sz="2000">
                <a:ea typeface="Roboto Condensed Light" panose="02000000000000000000"/>
                <a:cs typeface="Times New Roman"/>
              </a:rPr>
              <a:t> </a:t>
            </a:r>
            <a:r>
              <a:rPr lang="en-US" sz="2000" err="1">
                <a:ea typeface="Roboto Condensed Light" panose="02000000000000000000"/>
                <a:cs typeface="Times New Roman"/>
              </a:rPr>
              <a:t>nhãn</a:t>
            </a:r>
            <a:r>
              <a:rPr lang="en-US" sz="2000">
                <a:ea typeface="Roboto Condensed Light" panose="02000000000000000000"/>
                <a:cs typeface="Times New Roman"/>
              </a:rPr>
              <a:t> X_Y.wav </a:t>
            </a:r>
            <a:r>
              <a:rPr lang="en-US" sz="2000" err="1">
                <a:ea typeface="Roboto Condensed Light" panose="02000000000000000000"/>
                <a:cs typeface="Times New Roman"/>
              </a:rPr>
              <a:t>với</a:t>
            </a:r>
            <a:r>
              <a:rPr lang="en-US" sz="2000">
                <a:ea typeface="Roboto Condensed Light" panose="02000000000000000000"/>
                <a:cs typeface="Times New Roman"/>
              </a:rPr>
              <a:t> </a:t>
            </a:r>
          </a:p>
          <a:p>
            <a:r>
              <a:rPr lang="en-US" sz="2000">
                <a:ea typeface="Roboto Condensed Light" panose="02000000000000000000"/>
                <a:cs typeface="Times New Roman"/>
              </a:rPr>
              <a:t>                                    </a:t>
            </a:r>
            <a:r>
              <a:rPr lang="vi-VN" sz="2000">
                <a:ea typeface="Roboto Condensed Light" panose="02000000000000000000"/>
                <a:cs typeface="Times New Roman"/>
              </a:rPr>
              <a:t>X </a:t>
            </a:r>
            <a:r>
              <a:rPr lang="vi-VN" sz="2000" err="1">
                <a:ea typeface="Roboto Condensed Light" panose="02000000000000000000"/>
                <a:cs typeface="Times New Roman"/>
              </a:rPr>
              <a:t>là</a:t>
            </a:r>
            <a:r>
              <a:rPr lang="vi-VN" sz="2000">
                <a:ea typeface="Roboto Condensed Light" panose="02000000000000000000"/>
                <a:cs typeface="Times New Roman"/>
              </a:rPr>
              <a:t> </a:t>
            </a:r>
            <a:r>
              <a:rPr lang="vi-VN" sz="2000" err="1">
                <a:ea typeface="Roboto Condensed Light" panose="02000000000000000000"/>
                <a:cs typeface="Times New Roman"/>
              </a:rPr>
              <a:t>cảm</a:t>
            </a:r>
            <a:r>
              <a:rPr lang="vi-VN" sz="2000">
                <a:ea typeface="Roboto Condensed Light" panose="02000000000000000000"/>
                <a:cs typeface="Times New Roman"/>
              </a:rPr>
              <a:t> </a:t>
            </a:r>
            <a:r>
              <a:rPr lang="vi-VN" sz="2000" err="1">
                <a:ea typeface="Roboto Condensed Light" panose="02000000000000000000"/>
                <a:cs typeface="Times New Roman"/>
              </a:rPr>
              <a:t>xúc</a:t>
            </a:r>
            <a:r>
              <a:rPr lang="vi-VN" sz="2000">
                <a:ea typeface="Roboto Condensed Light" panose="02000000000000000000"/>
                <a:cs typeface="Times New Roman"/>
              </a:rPr>
              <a:t> </a:t>
            </a:r>
            <a:r>
              <a:rPr lang="vi-VN" sz="2000" err="1">
                <a:ea typeface="Roboto Condensed Light" panose="02000000000000000000"/>
                <a:cs typeface="Times New Roman"/>
              </a:rPr>
              <a:t>của</a:t>
            </a:r>
            <a:r>
              <a:rPr lang="vi-VN" sz="2000">
                <a:ea typeface="Roboto Condensed Light" panose="02000000000000000000"/>
                <a:cs typeface="Times New Roman"/>
              </a:rPr>
              <a:t> </a:t>
            </a:r>
            <a:r>
              <a:rPr lang="vi-VN" sz="2000" err="1">
                <a:ea typeface="Roboto Condensed Light" panose="02000000000000000000"/>
                <a:cs typeface="Times New Roman"/>
              </a:rPr>
              <a:t>đoạn</a:t>
            </a:r>
            <a:r>
              <a:rPr lang="vi-VN" sz="2000">
                <a:ea typeface="Roboto Condensed Light" panose="02000000000000000000"/>
                <a:cs typeface="Times New Roman"/>
              </a:rPr>
              <a:t> ghi âm</a:t>
            </a:r>
            <a:endParaRPr lang="en-US" sz="2000">
              <a:ea typeface="Roboto Condensed Light" panose="02000000000000000000"/>
            </a:endParaRPr>
          </a:p>
          <a:p>
            <a:r>
              <a:rPr lang="vi-VN" sz="2000">
                <a:ea typeface="Roboto Condensed Light" panose="02000000000000000000"/>
                <a:cs typeface="Times New Roman"/>
              </a:rPr>
              <a:t>                                    Y </a:t>
            </a:r>
            <a:r>
              <a:rPr lang="vi-VN" sz="2000" err="1">
                <a:ea typeface="Roboto Condensed Light" panose="02000000000000000000"/>
                <a:cs typeface="Times New Roman"/>
              </a:rPr>
              <a:t>là</a:t>
            </a:r>
            <a:r>
              <a:rPr lang="vi-VN" sz="2000">
                <a:ea typeface="Roboto Condensed Light" panose="02000000000000000000"/>
                <a:cs typeface="Times New Roman"/>
              </a:rPr>
              <a:t> </a:t>
            </a:r>
            <a:r>
              <a:rPr lang="vi-VN" sz="2000" err="1">
                <a:ea typeface="Roboto Condensed Light" panose="02000000000000000000"/>
                <a:cs typeface="Times New Roman"/>
              </a:rPr>
              <a:t>số</a:t>
            </a:r>
            <a:r>
              <a:rPr lang="vi-VN" sz="2000">
                <a:ea typeface="Roboto Condensed Light" panose="02000000000000000000"/>
                <a:cs typeface="Times New Roman"/>
              </a:rPr>
              <a:t> </a:t>
            </a:r>
            <a:r>
              <a:rPr lang="vi-VN" sz="2000" err="1">
                <a:ea typeface="Roboto Condensed Light" panose="02000000000000000000"/>
                <a:cs typeface="Times New Roman"/>
              </a:rPr>
              <a:t>thứ</a:t>
            </a:r>
            <a:r>
              <a:rPr lang="vi-VN" sz="2000">
                <a:ea typeface="Roboto Condensed Light" panose="02000000000000000000"/>
                <a:cs typeface="Times New Roman"/>
              </a:rPr>
              <a:t> </a:t>
            </a:r>
            <a:r>
              <a:rPr lang="vi-VN" sz="2000" err="1">
                <a:ea typeface="Roboto Condensed Light" panose="02000000000000000000"/>
                <a:cs typeface="Times New Roman"/>
              </a:rPr>
              <a:t>tự</a:t>
            </a:r>
            <a:endParaRPr lang="en-US"/>
          </a:p>
          <a:p>
            <a:pPr marL="342900" indent="-342900">
              <a:buChar char="•"/>
            </a:pPr>
            <a:r>
              <a:rPr lang="en-US" sz="2000" err="1">
                <a:ea typeface="Roboto Condensed Light" panose="02000000000000000000"/>
                <a:cs typeface="Times New Roman"/>
              </a:rPr>
              <a:t>Độ</a:t>
            </a:r>
            <a:r>
              <a:rPr lang="en-US" sz="2000">
                <a:ea typeface="Roboto Condensed Light" panose="02000000000000000000"/>
                <a:cs typeface="Times New Roman"/>
              </a:rPr>
              <a:t> </a:t>
            </a:r>
            <a:r>
              <a:rPr lang="en-US" sz="2000" err="1">
                <a:ea typeface="Roboto Condensed Light" panose="02000000000000000000"/>
                <a:cs typeface="Times New Roman"/>
              </a:rPr>
              <a:t>dài</a:t>
            </a:r>
            <a:r>
              <a:rPr lang="en-US" sz="2000">
                <a:ea typeface="Roboto Condensed Light" panose="02000000000000000000"/>
                <a:cs typeface="Times New Roman"/>
              </a:rPr>
              <a:t> </a:t>
            </a:r>
            <a:r>
              <a:rPr lang="en-US" sz="2000" err="1">
                <a:ea typeface="Roboto Condensed Light" panose="02000000000000000000"/>
                <a:cs typeface="Times New Roman"/>
              </a:rPr>
              <a:t>mỗi</a:t>
            </a:r>
            <a:r>
              <a:rPr lang="en-US" sz="2000">
                <a:ea typeface="Roboto Condensed Light" panose="02000000000000000000"/>
                <a:cs typeface="Times New Roman"/>
              </a:rPr>
              <a:t> </a:t>
            </a:r>
            <a:r>
              <a:rPr lang="en-US" sz="2000" err="1">
                <a:ea typeface="Roboto Condensed Light" panose="02000000000000000000"/>
                <a:cs typeface="Times New Roman"/>
              </a:rPr>
              <a:t>đoạn</a:t>
            </a:r>
            <a:r>
              <a:rPr lang="en-US" sz="2000">
                <a:ea typeface="Roboto Condensed Light" panose="02000000000000000000"/>
                <a:cs typeface="Times New Roman"/>
              </a:rPr>
              <a:t> </a:t>
            </a:r>
            <a:r>
              <a:rPr lang="en-US" sz="2000" err="1">
                <a:ea typeface="Roboto Condensed Light" panose="02000000000000000000"/>
                <a:cs typeface="Times New Roman"/>
              </a:rPr>
              <a:t>ghi</a:t>
            </a:r>
            <a:r>
              <a:rPr lang="en-US" sz="2000">
                <a:ea typeface="Roboto Condensed Light" panose="02000000000000000000"/>
                <a:cs typeface="Times New Roman"/>
              </a:rPr>
              <a:t> </a:t>
            </a:r>
            <a:r>
              <a:rPr lang="en-US" sz="2000" err="1">
                <a:ea typeface="Roboto Condensed Light" panose="02000000000000000000"/>
                <a:cs typeface="Times New Roman"/>
              </a:rPr>
              <a:t>âm</a:t>
            </a:r>
            <a:r>
              <a:rPr lang="en-US" sz="2000">
                <a:ea typeface="Roboto Condensed Light" panose="02000000000000000000"/>
                <a:cs typeface="Times New Roman"/>
              </a:rPr>
              <a:t> </a:t>
            </a:r>
            <a:r>
              <a:rPr lang="en-US" sz="2000" err="1">
                <a:ea typeface="Roboto Condensed Light" panose="02000000000000000000"/>
                <a:cs typeface="Times New Roman"/>
              </a:rPr>
              <a:t>trong</a:t>
            </a:r>
            <a:r>
              <a:rPr lang="en-US" sz="2000">
                <a:ea typeface="Roboto Condensed Light" panose="02000000000000000000"/>
                <a:cs typeface="Times New Roman"/>
              </a:rPr>
              <a:t> </a:t>
            </a:r>
            <a:r>
              <a:rPr lang="en-US" sz="2000" err="1">
                <a:ea typeface="Roboto Condensed Light" panose="02000000000000000000"/>
                <a:cs typeface="Times New Roman"/>
              </a:rPr>
              <a:t>khoảng</a:t>
            </a:r>
            <a:r>
              <a:rPr lang="en-US" sz="2000">
                <a:ea typeface="Roboto Condensed Light" panose="02000000000000000000"/>
                <a:cs typeface="Times New Roman"/>
              </a:rPr>
              <a:t> 3-5s.</a:t>
            </a:r>
            <a:endParaRPr lang="en-US" sz="2000"/>
          </a:p>
          <a:p>
            <a:pPr marL="342900" indent="-342900">
              <a:buChar char="•"/>
            </a:pPr>
            <a:r>
              <a:rPr lang="en-US" sz="2000" err="1">
                <a:ea typeface="Roboto Condensed Light" panose="02000000000000000000"/>
                <a:cs typeface="Times New Roman"/>
              </a:rPr>
              <a:t>Mỗi</a:t>
            </a:r>
            <a:r>
              <a:rPr lang="en-US" sz="2000">
                <a:ea typeface="Roboto Condensed Light" panose="02000000000000000000"/>
                <a:cs typeface="Times New Roman"/>
              </a:rPr>
              <a:t> </a:t>
            </a:r>
            <a:r>
              <a:rPr lang="en-US" sz="2000" err="1">
                <a:ea typeface="Roboto Condensed Light" panose="02000000000000000000"/>
                <a:cs typeface="Times New Roman"/>
              </a:rPr>
              <a:t>đoạn</a:t>
            </a:r>
            <a:r>
              <a:rPr lang="en-US" sz="2000">
                <a:ea typeface="Roboto Condensed Light" panose="02000000000000000000"/>
                <a:cs typeface="Times New Roman"/>
              </a:rPr>
              <a:t> </a:t>
            </a:r>
            <a:r>
              <a:rPr lang="en-US" sz="2000" err="1">
                <a:ea typeface="Roboto Condensed Light" panose="02000000000000000000"/>
                <a:cs typeface="Times New Roman"/>
              </a:rPr>
              <a:t>ghi</a:t>
            </a:r>
            <a:r>
              <a:rPr lang="en-US" sz="2000">
                <a:ea typeface="Roboto Condensed Light" panose="02000000000000000000"/>
                <a:cs typeface="Times New Roman"/>
              </a:rPr>
              <a:t> </a:t>
            </a:r>
            <a:r>
              <a:rPr lang="en-US" sz="2000" err="1">
                <a:ea typeface="Roboto Condensed Light" panose="02000000000000000000"/>
                <a:cs typeface="Times New Roman"/>
              </a:rPr>
              <a:t>âm</a:t>
            </a:r>
            <a:r>
              <a:rPr lang="en-US" sz="2000">
                <a:ea typeface="Roboto Condensed Light" panose="02000000000000000000"/>
                <a:cs typeface="Times New Roman"/>
              </a:rPr>
              <a:t> </a:t>
            </a:r>
            <a:r>
              <a:rPr lang="en-US" sz="2000" err="1">
                <a:ea typeface="Roboto Condensed Light" panose="02000000000000000000"/>
                <a:cs typeface="Times New Roman"/>
              </a:rPr>
              <a:t>sẽ</a:t>
            </a:r>
            <a:r>
              <a:rPr lang="en-US" sz="2000">
                <a:ea typeface="Roboto Condensed Light" panose="02000000000000000000"/>
                <a:cs typeface="Times New Roman"/>
              </a:rPr>
              <a:t> </a:t>
            </a:r>
            <a:r>
              <a:rPr lang="en-US" sz="2000" err="1">
                <a:ea typeface="Roboto Condensed Light" panose="02000000000000000000"/>
                <a:cs typeface="Times New Roman"/>
              </a:rPr>
              <a:t>kèm</a:t>
            </a:r>
            <a:r>
              <a:rPr lang="en-US" sz="2000">
                <a:ea typeface="Roboto Condensed Light" panose="02000000000000000000"/>
                <a:cs typeface="Times New Roman"/>
              </a:rPr>
              <a:t> </a:t>
            </a:r>
            <a:r>
              <a:rPr lang="en-US" sz="2000" err="1">
                <a:ea typeface="Roboto Condensed Light" panose="02000000000000000000"/>
                <a:cs typeface="Times New Roman"/>
              </a:rPr>
              <a:t>theo</a:t>
            </a:r>
            <a:r>
              <a:rPr lang="en-US" sz="2000">
                <a:ea typeface="Roboto Condensed Light" panose="02000000000000000000"/>
                <a:cs typeface="Times New Roman"/>
              </a:rPr>
              <a:t> </a:t>
            </a:r>
            <a:r>
              <a:rPr lang="en-US" sz="2000" err="1">
                <a:ea typeface="Roboto Condensed Light" panose="02000000000000000000"/>
                <a:cs typeface="Times New Roman"/>
              </a:rPr>
              <a:t>một</a:t>
            </a:r>
            <a:r>
              <a:rPr lang="en-US" sz="2000">
                <a:ea typeface="Roboto Condensed Light" panose="02000000000000000000"/>
                <a:cs typeface="Times New Roman"/>
              </a:rPr>
              <a:t> file transcripts X_Y.txt </a:t>
            </a:r>
            <a:r>
              <a:rPr lang="en-US" sz="2000" err="1">
                <a:ea typeface="Roboto Condensed Light" panose="02000000000000000000"/>
                <a:cs typeface="Times New Roman"/>
              </a:rPr>
              <a:t>tương</a:t>
            </a:r>
            <a:r>
              <a:rPr lang="en-US" sz="2000">
                <a:ea typeface="Roboto Condensed Light" panose="02000000000000000000"/>
                <a:cs typeface="Times New Roman"/>
              </a:rPr>
              <a:t> </a:t>
            </a:r>
            <a:r>
              <a:rPr lang="en-US" sz="2000" err="1">
                <a:ea typeface="Roboto Condensed Light" panose="02000000000000000000"/>
                <a:cs typeface="Times New Roman"/>
              </a:rPr>
              <a:t>ứng</a:t>
            </a:r>
            <a:r>
              <a:rPr lang="en-US" sz="2000">
                <a:ea typeface="Roboto Condensed Light" panose="02000000000000000000"/>
                <a:cs typeface="Times New Roman"/>
              </a:rPr>
              <a:t>.</a:t>
            </a:r>
          </a:p>
          <a:p>
            <a:endParaRPr lang="en-US" sz="2000">
              <a:ea typeface="Roboto Condensed Light" panose="02000000000000000000"/>
              <a:cs typeface="Times New Roman"/>
            </a:endParaRPr>
          </a:p>
        </p:txBody>
      </p:sp>
      <p:sp>
        <p:nvSpPr>
          <p:cNvPr id="2" name="Hộp Văn bản 1">
            <a:extLst>
              <a:ext uri="{FF2B5EF4-FFF2-40B4-BE49-F238E27FC236}">
                <a16:creationId xmlns:a16="http://schemas.microsoft.com/office/drawing/2014/main" id="{5D0674D2-847E-473E-A6D9-46CED43F40D8}"/>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10</a:t>
            </a:r>
          </a:p>
        </p:txBody>
      </p:sp>
    </p:spTree>
    <p:extLst>
      <p:ext uri="{BB962C8B-B14F-4D97-AF65-F5344CB8AC3E}">
        <p14:creationId xmlns:p14="http://schemas.microsoft.com/office/powerpoint/2010/main" val="107368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blinds(horizontal)">
                                      <p:cBhvr>
                                        <p:cTn id="7"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79456" y="195370"/>
            <a:ext cx="5214300" cy="946200"/>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THU THẬP DỮ LIỆU</a:t>
            </a:r>
          </a:p>
        </p:txBody>
      </p:sp>
      <p:pic>
        <p:nvPicPr>
          <p:cNvPr id="3" name="2_25">
            <a:hlinkClick r:id="" action="ppaction://media"/>
            <a:extLst>
              <a:ext uri="{FF2B5EF4-FFF2-40B4-BE49-F238E27FC236}">
                <a16:creationId xmlns:a16="http://schemas.microsoft.com/office/drawing/2014/main" id="{7D48B211-0AA1-40D3-8124-F3A2C68C658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5929779" y="1223309"/>
            <a:ext cx="730250" cy="730250"/>
          </a:xfrm>
          <a:prstGeom prst="rect">
            <a:avLst/>
          </a:prstGeom>
        </p:spPr>
      </p:pic>
      <p:sp>
        <p:nvSpPr>
          <p:cNvPr id="4" name="Hộp Văn bản 3">
            <a:extLst>
              <a:ext uri="{FF2B5EF4-FFF2-40B4-BE49-F238E27FC236}">
                <a16:creationId xmlns:a16="http://schemas.microsoft.com/office/drawing/2014/main" id="{64642E39-513E-4058-89D2-F6A4E48366C1}"/>
              </a:ext>
            </a:extLst>
          </p:cNvPr>
          <p:cNvSpPr txBox="1"/>
          <p:nvPr/>
        </p:nvSpPr>
        <p:spPr>
          <a:xfrm>
            <a:off x="1141319" y="2570069"/>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sz="2000" err="1"/>
              <a:t>Angry</a:t>
            </a:r>
            <a:endParaRPr lang="vi-VN" sz="2000"/>
          </a:p>
        </p:txBody>
      </p:sp>
      <p:sp>
        <p:nvSpPr>
          <p:cNvPr id="6" name="Hộp Văn bản 5">
            <a:extLst>
              <a:ext uri="{FF2B5EF4-FFF2-40B4-BE49-F238E27FC236}">
                <a16:creationId xmlns:a16="http://schemas.microsoft.com/office/drawing/2014/main" id="{673578B6-A882-42D4-A810-2AC92D8C5BE0}"/>
              </a:ext>
            </a:extLst>
          </p:cNvPr>
          <p:cNvSpPr txBox="1"/>
          <p:nvPr/>
        </p:nvSpPr>
        <p:spPr>
          <a:xfrm>
            <a:off x="5931834" y="2570069"/>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sz="2000" err="1"/>
              <a:t>Sad</a:t>
            </a:r>
          </a:p>
        </p:txBody>
      </p:sp>
      <p:pic>
        <p:nvPicPr>
          <p:cNvPr id="8" name="0_12">
            <a:hlinkClick r:id="" action="ppaction://media"/>
            <a:extLst>
              <a:ext uri="{FF2B5EF4-FFF2-40B4-BE49-F238E27FC236}">
                <a16:creationId xmlns:a16="http://schemas.microsoft.com/office/drawing/2014/main" id="{80D2AC5D-6D01-4EE3-AAC5-0F175CFE0B34}"/>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256927" y="1223309"/>
            <a:ext cx="730250" cy="730250"/>
          </a:xfrm>
          <a:prstGeom prst="rect">
            <a:avLst/>
          </a:prstGeom>
        </p:spPr>
      </p:pic>
      <p:sp>
        <p:nvSpPr>
          <p:cNvPr id="9" name="Hộp Văn bản 8">
            <a:extLst>
              <a:ext uri="{FF2B5EF4-FFF2-40B4-BE49-F238E27FC236}">
                <a16:creationId xmlns:a16="http://schemas.microsoft.com/office/drawing/2014/main" id="{CF4E9BA6-01D4-4357-8C47-CB8DC23DEEA6}"/>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11</a:t>
            </a:r>
          </a:p>
        </p:txBody>
      </p:sp>
      <p:sp>
        <p:nvSpPr>
          <p:cNvPr id="10" name="Hộp Văn bản 9">
            <a:extLst>
              <a:ext uri="{FF2B5EF4-FFF2-40B4-BE49-F238E27FC236}">
                <a16:creationId xmlns:a16="http://schemas.microsoft.com/office/drawing/2014/main" id="{ACD41B35-13B2-486D-8F71-A991233EBEE5}"/>
              </a:ext>
            </a:extLst>
          </p:cNvPr>
          <p:cNvSpPr txBox="1"/>
          <p:nvPr/>
        </p:nvSpPr>
        <p:spPr>
          <a:xfrm>
            <a:off x="1141318" y="4478141"/>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sz="2000"/>
              <a:t>Happy</a:t>
            </a:r>
            <a:endParaRPr lang="vi-VN"/>
          </a:p>
        </p:txBody>
      </p:sp>
      <p:sp>
        <p:nvSpPr>
          <p:cNvPr id="11" name="Hộp Văn bản 10">
            <a:extLst>
              <a:ext uri="{FF2B5EF4-FFF2-40B4-BE49-F238E27FC236}">
                <a16:creationId xmlns:a16="http://schemas.microsoft.com/office/drawing/2014/main" id="{E84BF503-BC35-45CC-96C2-BD3557D90DBE}"/>
              </a:ext>
            </a:extLst>
          </p:cNvPr>
          <p:cNvSpPr txBox="1"/>
          <p:nvPr/>
        </p:nvSpPr>
        <p:spPr>
          <a:xfrm>
            <a:off x="5931833" y="4478141"/>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sz="2000"/>
              <a:t>Neutral</a:t>
            </a:r>
            <a:endParaRPr lang="vi-VN"/>
          </a:p>
        </p:txBody>
      </p:sp>
      <p:pic>
        <p:nvPicPr>
          <p:cNvPr id="2" name="1_14">
            <a:hlinkClick r:id="" action="ppaction://media"/>
            <a:extLst>
              <a:ext uri="{FF2B5EF4-FFF2-40B4-BE49-F238E27FC236}">
                <a16:creationId xmlns:a16="http://schemas.microsoft.com/office/drawing/2014/main" id="{C46116BD-A0FE-4D5E-A63A-963F7DFA5E74}"/>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243542" y="3402542"/>
            <a:ext cx="730250" cy="730250"/>
          </a:xfrm>
          <a:prstGeom prst="rect">
            <a:avLst/>
          </a:prstGeom>
        </p:spPr>
      </p:pic>
      <p:pic>
        <p:nvPicPr>
          <p:cNvPr id="5" name="3_48">
            <a:hlinkClick r:id="" action="ppaction://media"/>
            <a:extLst>
              <a:ext uri="{FF2B5EF4-FFF2-40B4-BE49-F238E27FC236}">
                <a16:creationId xmlns:a16="http://schemas.microsoft.com/office/drawing/2014/main" id="{B23E1BB6-745C-47DD-BCF3-A96379458375}"/>
              </a:ext>
            </a:extLst>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5931958" y="3434292"/>
            <a:ext cx="730250" cy="730250"/>
          </a:xfrm>
          <a:prstGeom prst="rect">
            <a:avLst/>
          </a:prstGeom>
        </p:spPr>
      </p:pic>
    </p:spTree>
    <p:extLst>
      <p:ext uri="{BB962C8B-B14F-4D97-AF65-F5344CB8AC3E}">
        <p14:creationId xmlns:p14="http://schemas.microsoft.com/office/powerpoint/2010/main" val="31036090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 fill="hold"/>
                                        <p:tgtEl>
                                          <p:spTgt spid="8"/>
                                        </p:tgtEl>
                                      </p:cBhvr>
                                    </p:cmd>
                                  </p:childTnLst>
                                </p:cTn>
                              </p:par>
                            </p:childTnLst>
                          </p:cTn>
                        </p:par>
                      </p:childTnLst>
                    </p:cTn>
                  </p:par>
                </p:childTnLst>
              </p:cTn>
              <p:nextCondLst>
                <p:cond evt="onClick" delay="0">
                  <p:tgtEl>
                    <p:spTgt spid="8"/>
                  </p:tgtEl>
                </p:cond>
              </p:nextCondLst>
            </p:seq>
            <p:audio>
              <p:cMediaNode>
                <p:cTn id="13" fill="hold" display="0">
                  <p:stCondLst>
                    <p:cond delay="indefinite"/>
                  </p:stCondLst>
                  <p:endCondLst>
                    <p:cond evt="onStopAudio" delay="0">
                      <p:tgtEl>
                        <p:sldTgt/>
                      </p:tgtEl>
                    </p:cond>
                  </p:endCondLst>
                </p:cTn>
                <p:tgtEl>
                  <p:spTgt spid="8"/>
                </p:tgtEl>
              </p:cMediaNode>
            </p:audi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2"/>
                                        </p:tgtEl>
                                      </p:cBhvr>
                                    </p:cmd>
                                  </p:childTnLst>
                                </p:cTn>
                              </p:par>
                            </p:childTnLst>
                          </p:cTn>
                        </p:par>
                      </p:childTnLst>
                    </p:cTn>
                  </p:par>
                </p:childTnLst>
              </p:cTn>
              <p:nextCondLst>
                <p:cond evt="onClick" delay="0">
                  <p:tgtEl>
                    <p:spTgt spid="2"/>
                  </p:tgtEl>
                </p:cond>
              </p:nextCondLst>
            </p:seq>
            <p:audio>
              <p:cMediaNode>
                <p:cTn id="19" fill="hold" display="0">
                  <p:stCondLst>
                    <p:cond delay="indefinite"/>
                  </p:stCondLst>
                  <p:endCondLst>
                    <p:cond evt="onStopAudio" delay="0">
                      <p:tgtEl>
                        <p:sldTgt/>
                      </p:tgtEl>
                    </p:cond>
                  </p:endCondLst>
                </p:cTn>
                <p:tgtEl>
                  <p:spTgt spid="2"/>
                </p:tgtEl>
              </p:cMediaNode>
            </p:audi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 fill="hold"/>
                                        <p:tgtEl>
                                          <p:spTgt spid="5"/>
                                        </p:tgtEl>
                                      </p:cBhvr>
                                    </p:cmd>
                                  </p:childTnLst>
                                </p:cTn>
                              </p:par>
                            </p:childTnLst>
                          </p:cTn>
                        </p:par>
                      </p:childTnLst>
                    </p:cTn>
                  </p:par>
                </p:childTnLst>
              </p:cTn>
              <p:nextCondLst>
                <p:cond evt="onClick" delay="0">
                  <p:tgtEl>
                    <p:spTgt spid="5"/>
                  </p:tgtEl>
                </p:cond>
              </p:nextCondLst>
            </p:seq>
            <p:audio>
              <p:cMediaNode>
                <p:cTn id="25"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690" y="123825"/>
            <a:ext cx="5213985" cy="732155"/>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XỬ LÝ DỮ LIỆU</a:t>
            </a:r>
            <a:endParaRPr lang="vi-VN">
              <a:latin typeface="Arial"/>
            </a:endParaRPr>
          </a:p>
        </p:txBody>
      </p:sp>
      <p:sp>
        <p:nvSpPr>
          <p:cNvPr id="2" name="Hộp Văn bản 1">
            <a:extLst>
              <a:ext uri="{FF2B5EF4-FFF2-40B4-BE49-F238E27FC236}">
                <a16:creationId xmlns:a16="http://schemas.microsoft.com/office/drawing/2014/main" id="{51938FE8-C3BF-4B66-915F-DFCC49DCAEE0}"/>
              </a:ext>
            </a:extLst>
          </p:cNvPr>
          <p:cNvSpPr txBox="1"/>
          <p:nvPr/>
        </p:nvSpPr>
        <p:spPr>
          <a:xfrm>
            <a:off x="630817" y="730230"/>
            <a:ext cx="684897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endParaRPr lang="vi-VN" sz="2000">
              <a:solidFill>
                <a:schemeClr val="tx1">
                  <a:lumMod val="95000"/>
                  <a:lumOff val="5000"/>
                </a:schemeClr>
              </a:solidFill>
            </a:endParaRPr>
          </a:p>
          <a:p>
            <a:pPr marL="342900" indent="-342900">
              <a:buChar char="•"/>
            </a:pPr>
            <a:r>
              <a:rPr lang="vi-VN" sz="2000" err="1">
                <a:solidFill>
                  <a:schemeClr val="tx1">
                    <a:lumMod val="95000"/>
                    <a:lumOff val="5000"/>
                  </a:schemeClr>
                </a:solidFill>
              </a:rPr>
              <a:t>Chuyển</a:t>
            </a:r>
            <a:r>
              <a:rPr lang="vi-VN" sz="2000">
                <a:solidFill>
                  <a:schemeClr val="tx1">
                    <a:lumMod val="95000"/>
                    <a:lumOff val="5000"/>
                  </a:schemeClr>
                </a:solidFill>
              </a:rPr>
              <a:t> âm thanh </a:t>
            </a:r>
            <a:r>
              <a:rPr lang="vi-VN" sz="2000" err="1">
                <a:solidFill>
                  <a:schemeClr val="tx1">
                    <a:lumMod val="95000"/>
                    <a:lumOff val="5000"/>
                  </a:schemeClr>
                </a:solidFill>
              </a:rPr>
              <a:t>từ</a:t>
            </a:r>
            <a:r>
              <a:rPr lang="vi-VN" sz="2000">
                <a:solidFill>
                  <a:schemeClr val="tx1">
                    <a:lumMod val="95000"/>
                    <a:lumOff val="5000"/>
                  </a:schemeClr>
                </a:solidFill>
              </a:rPr>
              <a:t> </a:t>
            </a:r>
            <a:r>
              <a:rPr lang="vi-VN" sz="2000" err="1">
                <a:solidFill>
                  <a:schemeClr val="tx1">
                    <a:lumMod val="95000"/>
                    <a:lumOff val="5000"/>
                  </a:schemeClr>
                </a:solidFill>
              </a:rPr>
              <a:t>dạng</a:t>
            </a:r>
            <a:r>
              <a:rPr lang="vi-VN" sz="2000">
                <a:solidFill>
                  <a:schemeClr val="tx1">
                    <a:lumMod val="95000"/>
                    <a:lumOff val="5000"/>
                  </a:schemeClr>
                </a:solidFill>
              </a:rPr>
              <a:t> </a:t>
            </a:r>
            <a:r>
              <a:rPr lang="vi-VN" sz="2000" err="1">
                <a:solidFill>
                  <a:schemeClr val="tx1">
                    <a:lumMod val="95000"/>
                    <a:lumOff val="5000"/>
                  </a:schemeClr>
                </a:solidFill>
              </a:rPr>
              <a:t>sóng</a:t>
            </a:r>
            <a:r>
              <a:rPr lang="vi-VN" sz="2000">
                <a:solidFill>
                  <a:schemeClr val="tx1">
                    <a:lumMod val="95000"/>
                    <a:lumOff val="5000"/>
                  </a:schemeClr>
                </a:solidFill>
              </a:rPr>
              <a:t> sang vector.</a:t>
            </a:r>
          </a:p>
          <a:p>
            <a:pPr marL="342900" indent="-342900">
              <a:buChar char="•"/>
            </a:pPr>
            <a:endParaRPr lang="vi-VN" sz="2000">
              <a:solidFill>
                <a:schemeClr val="tx1">
                  <a:lumMod val="95000"/>
                  <a:lumOff val="5000"/>
                </a:schemeClr>
              </a:solidFill>
            </a:endParaRPr>
          </a:p>
          <a:p>
            <a:endParaRPr lang="vi-VN" sz="2000">
              <a:solidFill>
                <a:schemeClr val="tx1">
                  <a:lumMod val="95000"/>
                  <a:lumOff val="5000"/>
                </a:schemeClr>
              </a:solidFill>
            </a:endParaRPr>
          </a:p>
          <a:p>
            <a:endParaRPr lang="vi-VN" sz="2000">
              <a:solidFill>
                <a:schemeClr val="tx1">
                  <a:lumMod val="95000"/>
                  <a:lumOff val="5000"/>
                </a:schemeClr>
              </a:solidFill>
            </a:endParaRPr>
          </a:p>
          <a:p>
            <a:endParaRPr lang="vi-VN" sz="2000">
              <a:solidFill>
                <a:schemeClr val="tx1">
                  <a:lumMod val="95000"/>
                  <a:lumOff val="5000"/>
                </a:schemeClr>
              </a:solidFill>
            </a:endParaRPr>
          </a:p>
        </p:txBody>
      </p:sp>
      <p:pic>
        <p:nvPicPr>
          <p:cNvPr id="3" name="Hình ảnh 3">
            <a:extLst>
              <a:ext uri="{FF2B5EF4-FFF2-40B4-BE49-F238E27FC236}">
                <a16:creationId xmlns:a16="http://schemas.microsoft.com/office/drawing/2014/main" id="{6B4C8DFC-83A2-4B6B-B5A4-C190D19E4478}"/>
              </a:ext>
            </a:extLst>
          </p:cNvPr>
          <p:cNvPicPr>
            <a:picLocks noChangeAspect="1"/>
          </p:cNvPicPr>
          <p:nvPr/>
        </p:nvPicPr>
        <p:blipFill>
          <a:blip r:embed="rId3"/>
          <a:stretch>
            <a:fillRect/>
          </a:stretch>
        </p:blipFill>
        <p:spPr>
          <a:xfrm>
            <a:off x="1963992" y="1706123"/>
            <a:ext cx="5055981" cy="2701743"/>
          </a:xfrm>
          <a:prstGeom prst="rect">
            <a:avLst/>
          </a:prstGeom>
        </p:spPr>
      </p:pic>
      <p:sp>
        <p:nvSpPr>
          <p:cNvPr id="4" name="Hộp Văn bản 3">
            <a:extLst>
              <a:ext uri="{FF2B5EF4-FFF2-40B4-BE49-F238E27FC236}">
                <a16:creationId xmlns:a16="http://schemas.microsoft.com/office/drawing/2014/main" id="{7B9D6933-A147-484D-8EBA-CF596B685487}"/>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12</a:t>
            </a:r>
          </a:p>
        </p:txBody>
      </p:sp>
      <p:sp>
        <p:nvSpPr>
          <p:cNvPr id="5" name="Hộp Văn bản 4">
            <a:extLst>
              <a:ext uri="{FF2B5EF4-FFF2-40B4-BE49-F238E27FC236}">
                <a16:creationId xmlns:a16="http://schemas.microsoft.com/office/drawing/2014/main" id="{291DF77F-DC40-4BB0-BE8C-0A865AB9C714}"/>
              </a:ext>
            </a:extLst>
          </p:cNvPr>
          <p:cNvSpPr txBox="1"/>
          <p:nvPr/>
        </p:nvSpPr>
        <p:spPr>
          <a:xfrm>
            <a:off x="2654678" y="4476510"/>
            <a:ext cx="3895417"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1500"/>
              <a:t>Hình 1: Chuyển dạng sóng sang vector</a:t>
            </a:r>
          </a:p>
          <a:p>
            <a:pPr algn="ctr"/>
            <a:r>
              <a:rPr lang="vi-VN" sz="1500"/>
              <a:t>Nguồn : [4]</a:t>
            </a:r>
          </a:p>
        </p:txBody>
      </p:sp>
    </p:spTree>
    <p:extLst>
      <p:ext uri="{BB962C8B-B14F-4D97-AF65-F5344CB8AC3E}">
        <p14:creationId xmlns:p14="http://schemas.microsoft.com/office/powerpoint/2010/main" val="1596809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690" y="123825"/>
            <a:ext cx="5213985" cy="732155"/>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ĐẶC TRƯNG</a:t>
            </a:r>
          </a:p>
        </p:txBody>
      </p:sp>
      <p:sp>
        <p:nvSpPr>
          <p:cNvPr id="2" name="Hộp Văn bản 1">
            <a:extLst>
              <a:ext uri="{FF2B5EF4-FFF2-40B4-BE49-F238E27FC236}">
                <a16:creationId xmlns:a16="http://schemas.microsoft.com/office/drawing/2014/main" id="{51938FE8-C3BF-4B66-915F-DFCC49DCAEE0}"/>
              </a:ext>
            </a:extLst>
          </p:cNvPr>
          <p:cNvSpPr txBox="1"/>
          <p:nvPr/>
        </p:nvSpPr>
        <p:spPr>
          <a:xfrm>
            <a:off x="621131" y="982077"/>
            <a:ext cx="7676146" cy="2923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sz="2000">
              <a:solidFill>
                <a:schemeClr val="tx1">
                  <a:lumMod val="95000"/>
                  <a:lumOff val="5000"/>
                </a:schemeClr>
              </a:solidFill>
            </a:endParaRPr>
          </a:p>
          <a:p>
            <a:pPr marL="342900" indent="-342900">
              <a:buChar char="•"/>
            </a:pPr>
            <a:r>
              <a:rPr lang="vi-VN" sz="2200" b="1" err="1">
                <a:solidFill>
                  <a:schemeClr val="tx1">
                    <a:lumMod val="95000"/>
                    <a:lumOff val="5000"/>
                  </a:schemeClr>
                </a:solidFill>
              </a:rPr>
              <a:t>Pitch</a:t>
            </a:r>
            <a:r>
              <a:rPr lang="vi-VN" sz="2200" b="1">
                <a:solidFill>
                  <a:schemeClr val="tx1">
                    <a:lumMod val="95000"/>
                    <a:lumOff val="5000"/>
                  </a:schemeClr>
                </a:solidFill>
              </a:rPr>
              <a:t>:</a:t>
            </a:r>
          </a:p>
          <a:p>
            <a:pPr marL="342900" indent="-342900">
              <a:buFont typeface="Arial" panose="020B0604020202020204"/>
              <a:buChar char="•"/>
            </a:pPr>
            <a:endParaRPr lang="vi-VN" sz="2200" b="1">
              <a:solidFill>
                <a:schemeClr val="tx1">
                  <a:lumMod val="95000"/>
                  <a:lumOff val="5000"/>
                </a:schemeClr>
              </a:solidFill>
            </a:endParaRPr>
          </a:p>
          <a:p>
            <a:pPr marL="342900" indent="-342900">
              <a:buFont typeface="Wingdings" panose="020B0604020202020204"/>
              <a:buChar char="Ø"/>
            </a:pPr>
            <a:r>
              <a:rPr lang="vi-VN" sz="2000">
                <a:solidFill>
                  <a:schemeClr val="tx1">
                    <a:lumMod val="95000"/>
                    <a:lumOff val="5000"/>
                  </a:schemeClr>
                </a:solidFill>
              </a:rPr>
              <a:t>Cao </a:t>
            </a:r>
            <a:r>
              <a:rPr lang="vi-VN" sz="2000" err="1">
                <a:solidFill>
                  <a:schemeClr val="tx1">
                    <a:lumMod val="95000"/>
                    <a:lumOff val="5000"/>
                  </a:schemeClr>
                </a:solidFill>
              </a:rPr>
              <a:t>độ</a:t>
            </a:r>
            <a:r>
              <a:rPr lang="vi-VN" sz="2000">
                <a:solidFill>
                  <a:schemeClr val="tx1">
                    <a:lumMod val="95000"/>
                    <a:lumOff val="5000"/>
                  </a:schemeClr>
                </a:solidFill>
              </a:rPr>
              <a:t> </a:t>
            </a:r>
            <a:r>
              <a:rPr lang="vi-VN" sz="2000" err="1">
                <a:solidFill>
                  <a:schemeClr val="tx1">
                    <a:lumMod val="95000"/>
                    <a:lumOff val="5000"/>
                  </a:schemeClr>
                </a:solidFill>
              </a:rPr>
              <a:t>là</a:t>
            </a:r>
            <a:r>
              <a:rPr lang="vi-VN" sz="2000">
                <a:solidFill>
                  <a:schemeClr val="tx1">
                    <a:lumMod val="95000"/>
                    <a:lumOff val="5000"/>
                  </a:schemeClr>
                </a:solidFill>
              </a:rPr>
              <a:t> </a:t>
            </a:r>
            <a:r>
              <a:rPr lang="vi-VN" sz="2000" err="1">
                <a:solidFill>
                  <a:schemeClr val="tx1">
                    <a:lumMod val="95000"/>
                    <a:lumOff val="5000"/>
                  </a:schemeClr>
                </a:solidFill>
              </a:rPr>
              <a:t>tần</a:t>
            </a:r>
            <a:r>
              <a:rPr lang="vi-VN" sz="2000">
                <a:solidFill>
                  <a:schemeClr val="tx1">
                    <a:lumMod val="95000"/>
                    <a:lumOff val="5000"/>
                  </a:schemeClr>
                </a:solidFill>
              </a:rPr>
              <a:t> </a:t>
            </a:r>
            <a:r>
              <a:rPr lang="vi-VN" sz="2000" err="1">
                <a:solidFill>
                  <a:schemeClr val="tx1">
                    <a:lumMod val="95000"/>
                    <a:lumOff val="5000"/>
                  </a:schemeClr>
                </a:solidFill>
              </a:rPr>
              <a:t>số</a:t>
            </a:r>
            <a:r>
              <a:rPr lang="vi-VN" sz="2000">
                <a:solidFill>
                  <a:schemeClr val="tx1">
                    <a:lumMod val="95000"/>
                    <a:lumOff val="5000"/>
                  </a:schemeClr>
                </a:solidFill>
              </a:rPr>
              <a:t> </a:t>
            </a:r>
            <a:r>
              <a:rPr lang="vi-VN" sz="2000" err="1">
                <a:solidFill>
                  <a:schemeClr val="tx1">
                    <a:lumMod val="95000"/>
                    <a:lumOff val="5000"/>
                  </a:schemeClr>
                </a:solidFill>
              </a:rPr>
              <a:t>sóng</a:t>
            </a:r>
            <a:r>
              <a:rPr lang="vi-VN" sz="2000">
                <a:solidFill>
                  <a:schemeClr val="tx1">
                    <a:lumMod val="95000"/>
                    <a:lumOff val="5000"/>
                  </a:schemeClr>
                </a:solidFill>
              </a:rPr>
              <a:t> cơ </a:t>
            </a:r>
            <a:r>
              <a:rPr lang="vi-VN" sz="2000" err="1">
                <a:solidFill>
                  <a:schemeClr val="tx1">
                    <a:lumMod val="95000"/>
                    <a:lumOff val="5000"/>
                  </a:schemeClr>
                </a:solidFill>
              </a:rPr>
              <a:t>học</a:t>
            </a:r>
            <a:r>
              <a:rPr lang="vi-VN" sz="2000">
                <a:solidFill>
                  <a:schemeClr val="tx1">
                    <a:lumMod val="95000"/>
                    <a:lumOff val="5000"/>
                  </a:schemeClr>
                </a:solidFill>
              </a:rPr>
              <a:t> </a:t>
            </a:r>
            <a:r>
              <a:rPr lang="vi-VN" sz="2000" err="1">
                <a:solidFill>
                  <a:schemeClr val="tx1">
                    <a:lumMod val="95000"/>
                    <a:lumOff val="5000"/>
                  </a:schemeClr>
                </a:solidFill>
              </a:rPr>
              <a:t>của</a:t>
            </a:r>
            <a:r>
              <a:rPr lang="vi-VN" sz="2000">
                <a:solidFill>
                  <a:schemeClr val="tx1">
                    <a:lumMod val="95000"/>
                    <a:lumOff val="5000"/>
                  </a:schemeClr>
                </a:solidFill>
              </a:rPr>
              <a:t> âm thanh.</a:t>
            </a:r>
          </a:p>
          <a:p>
            <a:pPr marL="342900" indent="-342900">
              <a:buFont typeface="Wingdings" panose="020B0604020202020204"/>
              <a:buChar char="Ø"/>
            </a:pPr>
            <a:endParaRPr lang="vi-VN" sz="2000">
              <a:solidFill>
                <a:schemeClr val="tx1">
                  <a:lumMod val="95000"/>
                  <a:lumOff val="5000"/>
                </a:schemeClr>
              </a:solidFill>
            </a:endParaRPr>
          </a:p>
          <a:p>
            <a:pPr marL="342900" indent="-342900">
              <a:buFont typeface="Wingdings" panose="020B0604020202020204"/>
              <a:buChar char="Ø"/>
            </a:pPr>
            <a:r>
              <a:rPr lang="vi-VN" sz="2000">
                <a:solidFill>
                  <a:schemeClr val="tx1">
                    <a:lumMod val="95000"/>
                    <a:lumOff val="5000"/>
                  </a:schemeClr>
                </a:solidFill>
              </a:rPr>
              <a:t>Cao </a:t>
            </a:r>
            <a:r>
              <a:rPr lang="vi-VN" sz="2000" err="1">
                <a:solidFill>
                  <a:schemeClr val="tx1">
                    <a:lumMod val="95000"/>
                    <a:lumOff val="5000"/>
                  </a:schemeClr>
                </a:solidFill>
              </a:rPr>
              <a:t>độ</a:t>
            </a:r>
            <a:r>
              <a:rPr lang="vi-VN" sz="2000">
                <a:solidFill>
                  <a:schemeClr val="tx1">
                    <a:lumMod val="95000"/>
                    <a:lumOff val="5000"/>
                  </a:schemeClr>
                </a:solidFill>
              </a:rPr>
              <a:t> </a:t>
            </a:r>
            <a:r>
              <a:rPr lang="vi-VN" sz="2000" err="1">
                <a:solidFill>
                  <a:schemeClr val="tx1">
                    <a:lumMod val="95000"/>
                    <a:lumOff val="5000"/>
                  </a:schemeClr>
                </a:solidFill>
              </a:rPr>
              <a:t>càng</a:t>
            </a:r>
            <a:r>
              <a:rPr lang="vi-VN" sz="2000">
                <a:solidFill>
                  <a:schemeClr val="tx1">
                    <a:lumMod val="95000"/>
                    <a:lumOff val="5000"/>
                  </a:schemeClr>
                </a:solidFill>
              </a:rPr>
              <a:t> cao </a:t>
            </a:r>
            <a:r>
              <a:rPr lang="vi-VN" sz="2000" err="1">
                <a:solidFill>
                  <a:schemeClr val="tx1">
                    <a:lumMod val="95000"/>
                    <a:lumOff val="5000"/>
                  </a:schemeClr>
                </a:solidFill>
              </a:rPr>
              <a:t>thì</a:t>
            </a:r>
            <a:r>
              <a:rPr lang="vi-VN" sz="2000">
                <a:solidFill>
                  <a:schemeClr val="tx1">
                    <a:lumMod val="95000"/>
                    <a:lumOff val="5000"/>
                  </a:schemeClr>
                </a:solidFill>
              </a:rPr>
              <a:t> </a:t>
            </a:r>
            <a:r>
              <a:rPr lang="vi-VN" sz="2000" err="1">
                <a:solidFill>
                  <a:schemeClr val="tx1">
                    <a:lumMod val="95000"/>
                    <a:lumOff val="5000"/>
                  </a:schemeClr>
                </a:solidFill>
              </a:rPr>
              <a:t>tần</a:t>
            </a:r>
            <a:r>
              <a:rPr lang="vi-VN" sz="2000">
                <a:solidFill>
                  <a:schemeClr val="tx1">
                    <a:lumMod val="95000"/>
                    <a:lumOff val="5000"/>
                  </a:schemeClr>
                </a:solidFill>
              </a:rPr>
              <a:t> </a:t>
            </a:r>
            <a:r>
              <a:rPr lang="vi-VN" sz="2000" err="1">
                <a:solidFill>
                  <a:schemeClr val="tx1">
                    <a:lumMod val="95000"/>
                    <a:lumOff val="5000"/>
                  </a:schemeClr>
                </a:solidFill>
              </a:rPr>
              <a:t>số</a:t>
            </a:r>
            <a:r>
              <a:rPr lang="vi-VN" sz="2000">
                <a:solidFill>
                  <a:schemeClr val="tx1">
                    <a:lumMod val="95000"/>
                    <a:lumOff val="5000"/>
                  </a:schemeClr>
                </a:solidFill>
              </a:rPr>
              <a:t> </a:t>
            </a:r>
            <a:r>
              <a:rPr lang="vi-VN" sz="2000" err="1">
                <a:solidFill>
                  <a:schemeClr val="tx1">
                    <a:lumMod val="95000"/>
                    <a:lumOff val="5000"/>
                  </a:schemeClr>
                </a:solidFill>
              </a:rPr>
              <a:t>càng</a:t>
            </a:r>
            <a:r>
              <a:rPr lang="vi-VN" sz="2000">
                <a:solidFill>
                  <a:schemeClr val="tx1">
                    <a:lumMod val="95000"/>
                    <a:lumOff val="5000"/>
                  </a:schemeClr>
                </a:solidFill>
              </a:rPr>
              <a:t> </a:t>
            </a:r>
            <a:r>
              <a:rPr lang="vi-VN" sz="2000" err="1">
                <a:solidFill>
                  <a:schemeClr val="tx1">
                    <a:lumMod val="95000"/>
                    <a:lumOff val="5000"/>
                  </a:schemeClr>
                </a:solidFill>
              </a:rPr>
              <a:t>lớn</a:t>
            </a:r>
            <a:r>
              <a:rPr lang="vi-VN" sz="2000">
                <a:solidFill>
                  <a:schemeClr val="tx1">
                    <a:lumMod val="95000"/>
                    <a:lumOff val="5000"/>
                  </a:schemeClr>
                </a:solidFill>
              </a:rPr>
              <a:t>.</a:t>
            </a:r>
          </a:p>
          <a:p>
            <a:endParaRPr lang="vi-VN" sz="2000">
              <a:solidFill>
                <a:schemeClr val="tx1">
                  <a:lumMod val="95000"/>
                  <a:lumOff val="5000"/>
                </a:schemeClr>
              </a:solidFill>
            </a:endParaRPr>
          </a:p>
          <a:p>
            <a:endParaRPr lang="vi-VN" sz="2000">
              <a:solidFill>
                <a:schemeClr val="tx1">
                  <a:lumMod val="95000"/>
                  <a:lumOff val="5000"/>
                </a:schemeClr>
              </a:solidFill>
            </a:endParaRPr>
          </a:p>
          <a:p>
            <a:endParaRPr lang="vi-VN" sz="2000">
              <a:solidFill>
                <a:schemeClr val="tx1">
                  <a:lumMod val="95000"/>
                  <a:lumOff val="5000"/>
                </a:schemeClr>
              </a:solidFill>
            </a:endParaRPr>
          </a:p>
        </p:txBody>
      </p:sp>
      <p:sp>
        <p:nvSpPr>
          <p:cNvPr id="3" name="Hộp Văn bản 2">
            <a:extLst>
              <a:ext uri="{FF2B5EF4-FFF2-40B4-BE49-F238E27FC236}">
                <a16:creationId xmlns:a16="http://schemas.microsoft.com/office/drawing/2014/main" id="{506B9CD0-DCB2-4766-BD3C-76A9EB7819EF}"/>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690" y="123825"/>
            <a:ext cx="5213985" cy="732155"/>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ĐẶC TRƯNG</a:t>
            </a:r>
          </a:p>
        </p:txBody>
      </p:sp>
      <p:sp>
        <p:nvSpPr>
          <p:cNvPr id="2" name="Hộp Văn bản 1">
            <a:extLst>
              <a:ext uri="{FF2B5EF4-FFF2-40B4-BE49-F238E27FC236}">
                <a16:creationId xmlns:a16="http://schemas.microsoft.com/office/drawing/2014/main" id="{51938FE8-C3BF-4B66-915F-DFCC49DCAEE0}"/>
              </a:ext>
            </a:extLst>
          </p:cNvPr>
          <p:cNvSpPr txBox="1"/>
          <p:nvPr/>
        </p:nvSpPr>
        <p:spPr>
          <a:xfrm>
            <a:off x="621131" y="982077"/>
            <a:ext cx="6848975" cy="38472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sz="2000">
              <a:solidFill>
                <a:schemeClr val="tx1">
                  <a:lumMod val="95000"/>
                  <a:lumOff val="5000"/>
                </a:schemeClr>
              </a:solidFill>
            </a:endParaRPr>
          </a:p>
          <a:p>
            <a:pPr marL="342900" indent="-342900">
              <a:buChar char="•"/>
            </a:pPr>
            <a:endParaRPr lang="vi-VN" sz="2200" b="1">
              <a:solidFill>
                <a:schemeClr val="tx1">
                  <a:lumMod val="95000"/>
                  <a:lumOff val="5000"/>
                </a:schemeClr>
              </a:solidFill>
            </a:endParaRPr>
          </a:p>
          <a:p>
            <a:pPr marL="342900" indent="-342900">
              <a:buChar char="•"/>
            </a:pPr>
            <a:r>
              <a:rPr lang="vi-VN" sz="2200" b="1" err="1">
                <a:solidFill>
                  <a:schemeClr val="tx1">
                    <a:lumMod val="95000"/>
                    <a:lumOff val="5000"/>
                  </a:schemeClr>
                </a:solidFill>
              </a:rPr>
              <a:t>Harmonics</a:t>
            </a:r>
            <a:r>
              <a:rPr lang="vi-VN" sz="2000" b="1">
                <a:solidFill>
                  <a:schemeClr val="tx1">
                    <a:lumMod val="95000"/>
                    <a:lumOff val="5000"/>
                  </a:schemeClr>
                </a:solidFill>
              </a:rPr>
              <a:t>:</a:t>
            </a:r>
          </a:p>
          <a:p>
            <a:pPr marL="342900" indent="-342900">
              <a:buFont typeface="Arial" panose="020B0604020202020204"/>
              <a:buChar char="•"/>
            </a:pPr>
            <a:endParaRPr lang="vi-VN" sz="2000" b="1">
              <a:solidFill>
                <a:schemeClr val="tx1">
                  <a:lumMod val="95000"/>
                  <a:lumOff val="5000"/>
                </a:schemeClr>
              </a:solidFill>
            </a:endParaRPr>
          </a:p>
          <a:p>
            <a:pPr marL="342900" indent="-342900">
              <a:buFont typeface="Wingdings" panose="020B0604020202020204"/>
              <a:buChar char="Ø"/>
            </a:pPr>
            <a:r>
              <a:rPr lang="vi-VN" sz="2000">
                <a:solidFill>
                  <a:schemeClr val="tx1">
                    <a:lumMod val="95000"/>
                    <a:lumOff val="5000"/>
                  </a:schemeClr>
                </a:solidFill>
              </a:rPr>
              <a:t>Khi </a:t>
            </a:r>
            <a:r>
              <a:rPr lang="vi-VN" sz="2000" err="1">
                <a:solidFill>
                  <a:schemeClr val="tx1">
                    <a:lumMod val="95000"/>
                    <a:lumOff val="5000"/>
                  </a:schemeClr>
                </a:solidFill>
              </a:rPr>
              <a:t>tức</a:t>
            </a:r>
            <a:r>
              <a:rPr lang="vi-VN" sz="2000">
                <a:solidFill>
                  <a:schemeClr val="tx1">
                    <a:lumMod val="95000"/>
                    <a:lumOff val="5000"/>
                  </a:schemeClr>
                </a:solidFill>
              </a:rPr>
              <a:t> </a:t>
            </a:r>
            <a:r>
              <a:rPr lang="vi-VN" sz="2000" err="1">
                <a:solidFill>
                  <a:schemeClr val="tx1">
                    <a:lumMod val="95000"/>
                    <a:lumOff val="5000"/>
                  </a:schemeClr>
                </a:solidFill>
              </a:rPr>
              <a:t>giận</a:t>
            </a:r>
            <a:r>
              <a:rPr lang="vi-VN" sz="2000">
                <a:solidFill>
                  <a:schemeClr val="tx1">
                    <a:lumMod val="95000"/>
                    <a:lumOff val="5000"/>
                  </a:schemeClr>
                </a:solidFill>
              </a:rPr>
              <a:t> hay căng </a:t>
            </a:r>
            <a:r>
              <a:rPr lang="vi-VN" sz="2000" err="1">
                <a:solidFill>
                  <a:schemeClr val="tx1">
                    <a:lumMod val="95000"/>
                    <a:lumOff val="5000"/>
                  </a:schemeClr>
                </a:solidFill>
              </a:rPr>
              <a:t>thẳng</a:t>
            </a:r>
            <a:r>
              <a:rPr lang="vi-VN" sz="2000">
                <a:solidFill>
                  <a:schemeClr val="tx1">
                    <a:lumMod val="95000"/>
                    <a:lumOff val="5000"/>
                  </a:schemeClr>
                </a:solidFill>
              </a:rPr>
              <a:t>, </a:t>
            </a:r>
            <a:r>
              <a:rPr lang="vi-VN" sz="2000" err="1">
                <a:solidFill>
                  <a:schemeClr val="tx1">
                    <a:lumMod val="95000"/>
                    <a:lumOff val="5000"/>
                  </a:schemeClr>
                </a:solidFill>
              </a:rPr>
              <a:t>thì</a:t>
            </a:r>
            <a:r>
              <a:rPr lang="vi-VN" sz="2000">
                <a:solidFill>
                  <a:schemeClr val="tx1">
                    <a:lumMod val="95000"/>
                    <a:lumOff val="5000"/>
                  </a:schemeClr>
                </a:solidFill>
              </a:rPr>
              <a:t> </a:t>
            </a:r>
            <a:r>
              <a:rPr lang="vi-VN" sz="2000" err="1">
                <a:solidFill>
                  <a:schemeClr val="tx1">
                    <a:lumMod val="95000"/>
                    <a:lumOff val="5000"/>
                  </a:schemeClr>
                </a:solidFill>
              </a:rPr>
              <a:t>sẽ</a:t>
            </a:r>
            <a:r>
              <a:rPr lang="vi-VN" sz="2000">
                <a:solidFill>
                  <a:schemeClr val="tx1">
                    <a:lumMod val="95000"/>
                    <a:lumOff val="5000"/>
                  </a:schemeClr>
                </a:solidFill>
              </a:rPr>
              <a:t> </a:t>
            </a:r>
            <a:r>
              <a:rPr lang="vi-VN" sz="2000" err="1">
                <a:solidFill>
                  <a:schemeClr val="tx1">
                    <a:lumMod val="95000"/>
                    <a:lumOff val="5000"/>
                  </a:schemeClr>
                </a:solidFill>
              </a:rPr>
              <a:t>có</a:t>
            </a:r>
            <a:r>
              <a:rPr lang="vi-VN" sz="2000">
                <a:solidFill>
                  <a:schemeClr val="tx1">
                    <a:lumMod val="95000"/>
                    <a:lumOff val="5000"/>
                  </a:schemeClr>
                </a:solidFill>
              </a:rPr>
              <a:t> thêm </a:t>
            </a:r>
            <a:r>
              <a:rPr lang="vi-VN" sz="2000" err="1">
                <a:solidFill>
                  <a:schemeClr val="tx1">
                    <a:lumMod val="95000"/>
                    <a:lumOff val="5000"/>
                  </a:schemeClr>
                </a:solidFill>
              </a:rPr>
              <a:t>các</a:t>
            </a:r>
            <a:r>
              <a:rPr lang="vi-VN" sz="2000">
                <a:solidFill>
                  <a:schemeClr val="tx1">
                    <a:lumMod val="95000"/>
                    <a:lumOff val="5000"/>
                  </a:schemeClr>
                </a:solidFill>
              </a:rPr>
              <a:t> </a:t>
            </a:r>
            <a:r>
              <a:rPr lang="vi-VN" sz="2000" err="1">
                <a:solidFill>
                  <a:schemeClr val="tx1">
                    <a:lumMod val="95000"/>
                    <a:lumOff val="5000"/>
                  </a:schemeClr>
                </a:solidFill>
              </a:rPr>
              <a:t>tín</a:t>
            </a:r>
            <a:r>
              <a:rPr lang="vi-VN" sz="2000">
                <a:solidFill>
                  <a:schemeClr val="tx1">
                    <a:lumMod val="95000"/>
                    <a:lumOff val="5000"/>
                  </a:schemeClr>
                </a:solidFill>
              </a:rPr>
              <a:t> </a:t>
            </a:r>
            <a:r>
              <a:rPr lang="vi-VN" sz="2000" err="1">
                <a:solidFill>
                  <a:schemeClr val="tx1">
                    <a:lumMod val="95000"/>
                    <a:lumOff val="5000"/>
                  </a:schemeClr>
                </a:solidFill>
              </a:rPr>
              <a:t>hiệu</a:t>
            </a:r>
            <a:r>
              <a:rPr lang="vi-VN" sz="2000">
                <a:solidFill>
                  <a:schemeClr val="tx1">
                    <a:lumMod val="95000"/>
                    <a:lumOff val="5000"/>
                  </a:schemeClr>
                </a:solidFill>
              </a:rPr>
              <a:t> </a:t>
            </a:r>
            <a:r>
              <a:rPr lang="vi-VN" sz="2000" err="1">
                <a:solidFill>
                  <a:schemeClr val="tx1">
                    <a:lumMod val="95000"/>
                    <a:lumOff val="5000"/>
                  </a:schemeClr>
                </a:solidFill>
              </a:rPr>
              <a:t>khác</a:t>
            </a:r>
            <a:r>
              <a:rPr lang="vi-VN" sz="2000">
                <a:solidFill>
                  <a:schemeClr val="tx1">
                    <a:lumMod val="95000"/>
                    <a:lumOff val="5000"/>
                  </a:schemeClr>
                </a:solidFill>
              </a:rPr>
              <a:t> </a:t>
            </a:r>
            <a:r>
              <a:rPr lang="vi-VN" sz="2000" err="1">
                <a:solidFill>
                  <a:schemeClr val="tx1">
                    <a:lumMod val="95000"/>
                    <a:lumOff val="5000"/>
                  </a:schemeClr>
                </a:solidFill>
              </a:rPr>
              <a:t>ngoài</a:t>
            </a:r>
            <a:r>
              <a:rPr lang="vi-VN" sz="2000">
                <a:solidFill>
                  <a:schemeClr val="tx1">
                    <a:lumMod val="95000"/>
                    <a:lumOff val="5000"/>
                  </a:schemeClr>
                </a:solidFill>
              </a:rPr>
              <a:t> cao </a:t>
            </a:r>
            <a:r>
              <a:rPr lang="vi-VN" sz="2000" err="1">
                <a:solidFill>
                  <a:schemeClr val="tx1">
                    <a:lumMod val="95000"/>
                    <a:lumOff val="5000"/>
                  </a:schemeClr>
                </a:solidFill>
              </a:rPr>
              <a:t>độ</a:t>
            </a:r>
            <a:r>
              <a:rPr lang="vi-VN" sz="2000">
                <a:solidFill>
                  <a:schemeClr val="tx1">
                    <a:lumMod val="95000"/>
                    <a:lumOff val="5000"/>
                  </a:schemeClr>
                </a:solidFill>
              </a:rPr>
              <a:t> (</a:t>
            </a:r>
            <a:r>
              <a:rPr lang="vi-VN" sz="2000" err="1">
                <a:solidFill>
                  <a:schemeClr val="tx1">
                    <a:lumMod val="95000"/>
                    <a:lumOff val="5000"/>
                  </a:schemeClr>
                </a:solidFill>
              </a:rPr>
              <a:t>pitch</a:t>
            </a:r>
            <a:r>
              <a:rPr lang="vi-VN" sz="2000">
                <a:solidFill>
                  <a:schemeClr val="tx1">
                    <a:lumMod val="95000"/>
                    <a:lumOff val="5000"/>
                  </a:schemeClr>
                </a:solidFill>
              </a:rPr>
              <a:t>) </a:t>
            </a:r>
            <a:r>
              <a:rPr lang="vi-VN" sz="2000" err="1">
                <a:solidFill>
                  <a:schemeClr val="tx1">
                    <a:lumMod val="95000"/>
                    <a:lumOff val="5000"/>
                  </a:schemeClr>
                </a:solidFill>
              </a:rPr>
              <a:t>được</a:t>
            </a:r>
            <a:r>
              <a:rPr lang="vi-VN" sz="2000">
                <a:solidFill>
                  <a:schemeClr val="tx1">
                    <a:lumMod val="95000"/>
                    <a:lumOff val="5000"/>
                  </a:schemeClr>
                </a:solidFill>
              </a:rPr>
              <a:t> </a:t>
            </a:r>
            <a:r>
              <a:rPr lang="vi-VN" sz="2000" err="1">
                <a:solidFill>
                  <a:schemeClr val="tx1">
                    <a:lumMod val="95000"/>
                    <a:lumOff val="5000"/>
                  </a:schemeClr>
                </a:solidFill>
              </a:rPr>
              <a:t>gọi</a:t>
            </a:r>
            <a:r>
              <a:rPr lang="vi-VN" sz="2000">
                <a:solidFill>
                  <a:schemeClr val="tx1">
                    <a:lumMod val="95000"/>
                    <a:lumOff val="5000"/>
                  </a:schemeClr>
                </a:solidFill>
              </a:rPr>
              <a:t> </a:t>
            </a:r>
            <a:r>
              <a:rPr lang="vi-VN" sz="2000" err="1">
                <a:solidFill>
                  <a:schemeClr val="tx1">
                    <a:lumMod val="95000"/>
                    <a:lumOff val="5000"/>
                  </a:schemeClr>
                </a:solidFill>
              </a:rPr>
              <a:t>là</a:t>
            </a:r>
            <a:r>
              <a:rPr lang="vi-VN" sz="2000">
                <a:solidFill>
                  <a:schemeClr val="tx1">
                    <a:lumMod val="95000"/>
                    <a:lumOff val="5000"/>
                  </a:schemeClr>
                </a:solidFill>
              </a:rPr>
              <a:t> </a:t>
            </a:r>
            <a:r>
              <a:rPr lang="vi-VN" sz="2000" err="1">
                <a:solidFill>
                  <a:schemeClr val="tx1">
                    <a:lumMod val="95000"/>
                    <a:lumOff val="5000"/>
                  </a:schemeClr>
                </a:solidFill>
              </a:rPr>
              <a:t>harmonics</a:t>
            </a:r>
            <a:r>
              <a:rPr lang="vi-VN" sz="2000">
                <a:solidFill>
                  <a:schemeClr val="tx1">
                    <a:lumMod val="95000"/>
                    <a:lumOff val="5000"/>
                  </a:schemeClr>
                </a:solidFill>
              </a:rPr>
              <a:t>.</a:t>
            </a:r>
          </a:p>
          <a:p>
            <a:pPr marL="342900" indent="-342900">
              <a:buFont typeface="Wingdings" panose="020B0604020202020204"/>
              <a:buChar char="Ø"/>
            </a:pPr>
            <a:endParaRPr lang="vi-VN" sz="2000">
              <a:solidFill>
                <a:schemeClr val="tx1">
                  <a:lumMod val="95000"/>
                  <a:lumOff val="5000"/>
                </a:schemeClr>
              </a:solidFill>
            </a:endParaRPr>
          </a:p>
          <a:p>
            <a:pPr marL="342900" indent="-342900">
              <a:buFont typeface="Wingdings" panose="020B0604020202020204"/>
              <a:buChar char="Ø"/>
            </a:pPr>
            <a:r>
              <a:rPr lang="vi-VN" sz="2000" err="1">
                <a:solidFill>
                  <a:schemeClr val="tx1">
                    <a:lumMod val="95000"/>
                    <a:lumOff val="5000"/>
                  </a:schemeClr>
                </a:solidFill>
              </a:rPr>
              <a:t>Harmonic</a:t>
            </a:r>
            <a:r>
              <a:rPr lang="vi-VN" sz="2000">
                <a:solidFill>
                  <a:schemeClr val="tx1">
                    <a:lumMod val="95000"/>
                    <a:lumOff val="5000"/>
                  </a:schemeClr>
                </a:solidFill>
              </a:rPr>
              <a:t> </a:t>
            </a:r>
            <a:r>
              <a:rPr lang="vi-VN" sz="2000" err="1">
                <a:solidFill>
                  <a:schemeClr val="tx1">
                    <a:lumMod val="95000"/>
                    <a:lumOff val="5000"/>
                  </a:schemeClr>
                </a:solidFill>
              </a:rPr>
              <a:t>sẽ</a:t>
            </a:r>
            <a:r>
              <a:rPr lang="vi-VN" sz="2000">
                <a:solidFill>
                  <a:schemeClr val="tx1">
                    <a:lumMod val="95000"/>
                    <a:lumOff val="5000"/>
                  </a:schemeClr>
                </a:solidFill>
              </a:rPr>
              <a:t> mô </a:t>
            </a:r>
            <a:r>
              <a:rPr lang="vi-VN" sz="2000" err="1">
                <a:solidFill>
                  <a:schemeClr val="tx1">
                    <a:lumMod val="95000"/>
                    <a:lumOff val="5000"/>
                  </a:schemeClr>
                </a:solidFill>
              </a:rPr>
              <a:t>tả</a:t>
            </a:r>
            <a:r>
              <a:rPr lang="vi-VN" sz="2000">
                <a:solidFill>
                  <a:schemeClr val="tx1">
                    <a:lumMod val="95000"/>
                    <a:lumOff val="5000"/>
                  </a:schemeClr>
                </a:solidFill>
              </a:rPr>
              <a:t> </a:t>
            </a:r>
            <a:r>
              <a:rPr lang="vi-VN" sz="2000" err="1">
                <a:solidFill>
                  <a:schemeClr val="tx1">
                    <a:lumMod val="95000"/>
                    <a:lumOff val="5000"/>
                  </a:schemeClr>
                </a:solidFill>
              </a:rPr>
              <a:t>các</a:t>
            </a:r>
            <a:r>
              <a:rPr lang="vi-VN" sz="2000">
                <a:solidFill>
                  <a:schemeClr val="tx1">
                    <a:lumMod val="95000"/>
                    <a:lumOff val="5000"/>
                  </a:schemeClr>
                </a:solidFill>
              </a:rPr>
              <a:t> </a:t>
            </a:r>
            <a:r>
              <a:rPr lang="vi-VN" sz="2000" err="1">
                <a:solidFill>
                  <a:schemeClr val="tx1">
                    <a:lumMod val="95000"/>
                    <a:lumOff val="5000"/>
                  </a:schemeClr>
                </a:solidFill>
              </a:rPr>
              <a:t>mẫu</a:t>
            </a:r>
            <a:r>
              <a:rPr lang="vi-VN" sz="2000">
                <a:solidFill>
                  <a:schemeClr val="tx1">
                    <a:lumMod val="95000"/>
                    <a:lumOff val="5000"/>
                  </a:schemeClr>
                </a:solidFill>
              </a:rPr>
              <a:t> âm </a:t>
            </a:r>
            <a:r>
              <a:rPr lang="vi-VN" sz="2000" err="1">
                <a:solidFill>
                  <a:schemeClr val="tx1">
                    <a:lumMod val="95000"/>
                    <a:lumOff val="5000"/>
                  </a:schemeClr>
                </a:solidFill>
              </a:rPr>
              <a:t>sắc</a:t>
            </a:r>
            <a:r>
              <a:rPr lang="vi-VN" sz="2000">
                <a:solidFill>
                  <a:schemeClr val="tx1">
                    <a:lumMod val="95000"/>
                    <a:lumOff val="5000"/>
                  </a:schemeClr>
                </a:solidFill>
              </a:rPr>
              <a:t> </a:t>
            </a:r>
            <a:r>
              <a:rPr lang="vi-VN" sz="2000" err="1">
                <a:solidFill>
                  <a:schemeClr val="tx1">
                    <a:lumMod val="95000"/>
                    <a:lumOff val="5000"/>
                  </a:schemeClr>
                </a:solidFill>
              </a:rPr>
              <a:t>và</a:t>
            </a:r>
            <a:r>
              <a:rPr lang="vi-VN" sz="2000">
                <a:solidFill>
                  <a:schemeClr val="tx1">
                    <a:lumMod val="95000"/>
                    <a:lumOff val="5000"/>
                  </a:schemeClr>
                </a:solidFill>
              </a:rPr>
              <a:t> </a:t>
            </a:r>
            <a:r>
              <a:rPr lang="vi-VN" sz="2000" err="1">
                <a:solidFill>
                  <a:schemeClr val="tx1">
                    <a:lumMod val="95000"/>
                    <a:lumOff val="5000"/>
                  </a:schemeClr>
                </a:solidFill>
              </a:rPr>
              <a:t>hiển</a:t>
            </a:r>
            <a:r>
              <a:rPr lang="vi-VN" sz="2000">
                <a:solidFill>
                  <a:schemeClr val="tx1">
                    <a:lumMod val="95000"/>
                    <a:lumOff val="5000"/>
                  </a:schemeClr>
                </a:solidFill>
              </a:rPr>
              <a:t> </a:t>
            </a:r>
            <a:r>
              <a:rPr lang="vi-VN" sz="2000" err="1">
                <a:solidFill>
                  <a:schemeClr val="tx1">
                    <a:lumMod val="95000"/>
                    <a:lumOff val="5000"/>
                  </a:schemeClr>
                </a:solidFill>
              </a:rPr>
              <a:t>thị</a:t>
            </a:r>
            <a:r>
              <a:rPr lang="vi-VN" sz="2000">
                <a:solidFill>
                  <a:schemeClr val="tx1">
                    <a:lumMod val="95000"/>
                    <a:lumOff val="5000"/>
                  </a:schemeClr>
                </a:solidFill>
              </a:rPr>
              <a:t> </a:t>
            </a:r>
            <a:r>
              <a:rPr lang="vi-VN" sz="2000" err="1">
                <a:solidFill>
                  <a:schemeClr val="tx1">
                    <a:lumMod val="95000"/>
                    <a:lumOff val="5000"/>
                  </a:schemeClr>
                </a:solidFill>
              </a:rPr>
              <a:t>mẫu</a:t>
            </a:r>
            <a:r>
              <a:rPr lang="vi-VN" sz="2000">
                <a:solidFill>
                  <a:schemeClr val="tx1">
                    <a:lumMod val="95000"/>
                    <a:lumOff val="5000"/>
                  </a:schemeClr>
                </a:solidFill>
              </a:rPr>
              <a:t> năng </a:t>
            </a:r>
            <a:r>
              <a:rPr lang="vi-VN" sz="2000" err="1">
                <a:solidFill>
                  <a:schemeClr val="tx1">
                    <a:lumMod val="95000"/>
                    <a:lumOff val="5000"/>
                  </a:schemeClr>
                </a:solidFill>
              </a:rPr>
              <a:t>lượng</a:t>
            </a:r>
            <a:r>
              <a:rPr lang="vi-VN" sz="2000">
                <a:solidFill>
                  <a:schemeClr val="tx1">
                    <a:lumMod val="95000"/>
                    <a:lumOff val="5000"/>
                  </a:schemeClr>
                </a:solidFill>
              </a:rPr>
              <a:t> như </a:t>
            </a:r>
            <a:r>
              <a:rPr lang="vi-VN" sz="2000" err="1">
                <a:solidFill>
                  <a:schemeClr val="tx1">
                    <a:lumMod val="95000"/>
                    <a:lumOff val="5000"/>
                  </a:schemeClr>
                </a:solidFill>
              </a:rPr>
              <a:t>một</a:t>
            </a:r>
            <a:r>
              <a:rPr lang="vi-VN" sz="2000">
                <a:solidFill>
                  <a:schemeClr val="tx1">
                    <a:lumMod val="95000"/>
                    <a:lumOff val="5000"/>
                  </a:schemeClr>
                </a:solidFill>
              </a:rPr>
              <a:t> </a:t>
            </a:r>
            <a:r>
              <a:rPr lang="vi-VN" sz="2000" err="1">
                <a:solidFill>
                  <a:schemeClr val="tx1">
                    <a:lumMod val="95000"/>
                    <a:lumOff val="5000"/>
                  </a:schemeClr>
                </a:solidFill>
              </a:rPr>
              <a:t>hàm</a:t>
            </a:r>
            <a:r>
              <a:rPr lang="vi-VN" sz="2000">
                <a:solidFill>
                  <a:schemeClr val="tx1">
                    <a:lumMod val="95000"/>
                    <a:lumOff val="5000"/>
                  </a:schemeClr>
                </a:solidFill>
              </a:rPr>
              <a:t> </a:t>
            </a:r>
            <a:r>
              <a:rPr lang="vi-VN" sz="2000" err="1">
                <a:solidFill>
                  <a:schemeClr val="tx1">
                    <a:lumMod val="95000"/>
                    <a:lumOff val="5000"/>
                  </a:schemeClr>
                </a:solidFill>
              </a:rPr>
              <a:t>của</a:t>
            </a:r>
            <a:r>
              <a:rPr lang="vi-VN" sz="2000">
                <a:solidFill>
                  <a:schemeClr val="tx1">
                    <a:lumMod val="95000"/>
                    <a:lumOff val="5000"/>
                  </a:schemeClr>
                </a:solidFill>
              </a:rPr>
              <a:t> </a:t>
            </a:r>
            <a:r>
              <a:rPr lang="vi-VN" sz="2000" err="1">
                <a:solidFill>
                  <a:schemeClr val="tx1">
                    <a:lumMod val="95000"/>
                    <a:lumOff val="5000"/>
                  </a:schemeClr>
                </a:solidFill>
              </a:rPr>
              <a:t>tần</a:t>
            </a:r>
            <a:r>
              <a:rPr lang="vi-VN" sz="2000">
                <a:solidFill>
                  <a:schemeClr val="tx1">
                    <a:lumMod val="95000"/>
                    <a:lumOff val="5000"/>
                  </a:schemeClr>
                </a:solidFill>
              </a:rPr>
              <a:t> </a:t>
            </a:r>
            <a:r>
              <a:rPr lang="vi-VN" sz="2000" err="1">
                <a:solidFill>
                  <a:schemeClr val="tx1">
                    <a:lumMod val="95000"/>
                    <a:lumOff val="5000"/>
                  </a:schemeClr>
                </a:solidFill>
              </a:rPr>
              <a:t>số</a:t>
            </a:r>
            <a:r>
              <a:rPr lang="vi-VN" sz="2000">
                <a:solidFill>
                  <a:schemeClr val="tx1">
                    <a:lumMod val="95000"/>
                    <a:lumOff val="5000"/>
                  </a:schemeClr>
                </a:solidFill>
              </a:rPr>
              <a:t>.</a:t>
            </a:r>
          </a:p>
          <a:p>
            <a:endParaRPr lang="vi-VN" sz="2000">
              <a:solidFill>
                <a:schemeClr val="tx1">
                  <a:lumMod val="95000"/>
                  <a:lumOff val="5000"/>
                </a:schemeClr>
              </a:solidFill>
            </a:endParaRPr>
          </a:p>
          <a:p>
            <a:endParaRPr lang="vi-VN" sz="2000">
              <a:solidFill>
                <a:schemeClr val="tx1">
                  <a:lumMod val="95000"/>
                  <a:lumOff val="5000"/>
                </a:schemeClr>
              </a:solidFill>
            </a:endParaRPr>
          </a:p>
          <a:p>
            <a:endParaRPr lang="vi-VN" sz="2000">
              <a:solidFill>
                <a:schemeClr val="tx1">
                  <a:lumMod val="95000"/>
                  <a:lumOff val="5000"/>
                </a:schemeClr>
              </a:solidFill>
            </a:endParaRPr>
          </a:p>
        </p:txBody>
      </p:sp>
      <p:sp>
        <p:nvSpPr>
          <p:cNvPr id="3" name="Hộp Văn bản 2">
            <a:extLst>
              <a:ext uri="{FF2B5EF4-FFF2-40B4-BE49-F238E27FC236}">
                <a16:creationId xmlns:a16="http://schemas.microsoft.com/office/drawing/2014/main" id="{E89C1F40-1F1C-4023-B2A0-35A68E735868}"/>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14</a:t>
            </a:r>
          </a:p>
        </p:txBody>
      </p:sp>
    </p:spTree>
    <p:extLst>
      <p:ext uri="{BB962C8B-B14F-4D97-AF65-F5344CB8AC3E}">
        <p14:creationId xmlns:p14="http://schemas.microsoft.com/office/powerpoint/2010/main" val="483410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690" y="123825"/>
            <a:ext cx="5213985" cy="732155"/>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ĐẶC TRƯNG</a:t>
            </a:r>
          </a:p>
        </p:txBody>
      </p:sp>
      <p:sp>
        <p:nvSpPr>
          <p:cNvPr id="2" name="Hộp Văn bản 1">
            <a:extLst>
              <a:ext uri="{FF2B5EF4-FFF2-40B4-BE49-F238E27FC236}">
                <a16:creationId xmlns:a16="http://schemas.microsoft.com/office/drawing/2014/main" id="{51938FE8-C3BF-4B66-915F-DFCC49DCAEE0}"/>
              </a:ext>
            </a:extLst>
          </p:cNvPr>
          <p:cNvSpPr txBox="1"/>
          <p:nvPr/>
        </p:nvSpPr>
        <p:spPr>
          <a:xfrm>
            <a:off x="621131" y="982077"/>
            <a:ext cx="6848975" cy="19697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sz="2000">
              <a:solidFill>
                <a:schemeClr val="tx1">
                  <a:lumMod val="95000"/>
                  <a:lumOff val="5000"/>
                </a:schemeClr>
              </a:solidFill>
            </a:endParaRPr>
          </a:p>
          <a:p>
            <a:pPr marL="342900" indent="-342900">
              <a:buChar char="•"/>
            </a:pPr>
            <a:r>
              <a:rPr lang="vi-VN" sz="2200" b="1" err="1">
                <a:solidFill>
                  <a:schemeClr val="tx1">
                    <a:lumMod val="95000"/>
                    <a:lumOff val="5000"/>
                  </a:schemeClr>
                </a:solidFill>
              </a:rPr>
              <a:t>Speech</a:t>
            </a:r>
            <a:r>
              <a:rPr lang="vi-VN" sz="2200" b="1">
                <a:solidFill>
                  <a:schemeClr val="tx1">
                    <a:lumMod val="95000"/>
                    <a:lumOff val="5000"/>
                  </a:schemeClr>
                </a:solidFill>
              </a:rPr>
              <a:t> </a:t>
            </a:r>
            <a:r>
              <a:rPr lang="vi-VN" sz="2200" b="1" err="1">
                <a:solidFill>
                  <a:schemeClr val="tx1">
                    <a:lumMod val="95000"/>
                    <a:lumOff val="5000"/>
                  </a:schemeClr>
                </a:solidFill>
              </a:rPr>
              <a:t>Energy</a:t>
            </a:r>
            <a:r>
              <a:rPr lang="vi-VN" sz="2200" b="1">
                <a:solidFill>
                  <a:schemeClr val="tx1">
                    <a:lumMod val="95000"/>
                    <a:lumOff val="5000"/>
                  </a:schemeClr>
                </a:solidFill>
              </a:rPr>
              <a:t>:</a:t>
            </a:r>
          </a:p>
          <a:p>
            <a:pPr marL="342900" indent="-342900">
              <a:buFont typeface="Wingdings" panose="020B0604020202020204"/>
              <a:buChar char="Ø"/>
            </a:pPr>
            <a:r>
              <a:rPr lang="vi-VN" sz="2000">
                <a:solidFill>
                  <a:schemeClr val="tx1">
                    <a:lumMod val="95000"/>
                    <a:lumOff val="5000"/>
                  </a:schemeClr>
                </a:solidFill>
              </a:rPr>
              <a:t>Năng </a:t>
            </a:r>
            <a:r>
              <a:rPr lang="vi-VN" sz="2000" err="1">
                <a:solidFill>
                  <a:schemeClr val="tx1">
                    <a:lumMod val="95000"/>
                    <a:lumOff val="5000"/>
                  </a:schemeClr>
                </a:solidFill>
              </a:rPr>
              <a:t>lượng</a:t>
            </a:r>
            <a:r>
              <a:rPr lang="vi-VN" sz="2000">
                <a:solidFill>
                  <a:schemeClr val="tx1">
                    <a:lumMod val="95000"/>
                    <a:lumOff val="5000"/>
                  </a:schemeClr>
                </a:solidFill>
              </a:rPr>
              <a:t> trong âm thanh liên quan </a:t>
            </a:r>
            <a:r>
              <a:rPr lang="vi-VN" sz="2000" err="1">
                <a:solidFill>
                  <a:schemeClr val="tx1">
                    <a:lumMod val="95000"/>
                    <a:lumOff val="5000"/>
                  </a:schemeClr>
                </a:solidFill>
              </a:rPr>
              <a:t>đến</a:t>
            </a:r>
            <a:r>
              <a:rPr lang="vi-VN" sz="2000">
                <a:solidFill>
                  <a:schemeClr val="tx1">
                    <a:lumMod val="95000"/>
                    <a:lumOff val="5000"/>
                  </a:schemeClr>
                </a:solidFill>
              </a:rPr>
              <a:t> </a:t>
            </a:r>
            <a:r>
              <a:rPr lang="vi-VN" sz="2000" err="1">
                <a:solidFill>
                  <a:schemeClr val="tx1">
                    <a:lumMod val="95000"/>
                    <a:lumOff val="5000"/>
                  </a:schemeClr>
                </a:solidFill>
              </a:rPr>
              <a:t>độ</a:t>
            </a:r>
            <a:r>
              <a:rPr lang="vi-VN" sz="2000">
                <a:solidFill>
                  <a:schemeClr val="tx1">
                    <a:lumMod val="95000"/>
                    <a:lumOff val="5000"/>
                  </a:schemeClr>
                </a:solidFill>
              </a:rPr>
              <a:t> </a:t>
            </a:r>
            <a:r>
              <a:rPr lang="vi-VN" sz="2000" err="1">
                <a:solidFill>
                  <a:schemeClr val="tx1">
                    <a:lumMod val="95000"/>
                    <a:lumOff val="5000"/>
                  </a:schemeClr>
                </a:solidFill>
              </a:rPr>
              <a:t>lớn</a:t>
            </a:r>
            <a:r>
              <a:rPr lang="vi-VN" sz="2000">
                <a:solidFill>
                  <a:schemeClr val="tx1">
                    <a:lumMod val="95000"/>
                    <a:lumOff val="5000"/>
                  </a:schemeClr>
                </a:solidFill>
              </a:rPr>
              <a:t> </a:t>
            </a:r>
            <a:r>
              <a:rPr lang="vi-VN" sz="2000" err="1">
                <a:solidFill>
                  <a:schemeClr val="tx1">
                    <a:lumMod val="95000"/>
                    <a:lumOff val="5000"/>
                  </a:schemeClr>
                </a:solidFill>
              </a:rPr>
              <a:t>của</a:t>
            </a:r>
            <a:r>
              <a:rPr lang="vi-VN" sz="2000">
                <a:solidFill>
                  <a:schemeClr val="tx1">
                    <a:lumMod val="95000"/>
                    <a:lumOff val="5000"/>
                  </a:schemeClr>
                </a:solidFill>
              </a:rPr>
              <a:t> âm thanh</a:t>
            </a:r>
          </a:p>
          <a:p>
            <a:pPr marL="342900" indent="-342900">
              <a:buFont typeface="Wingdings" panose="020B0604020202020204"/>
              <a:buChar char="Ø"/>
            </a:pPr>
            <a:r>
              <a:rPr lang="vi-VN" sz="2000" err="1">
                <a:solidFill>
                  <a:schemeClr val="tx1">
                    <a:lumMod val="95000"/>
                    <a:lumOff val="5000"/>
                  </a:schemeClr>
                </a:solidFill>
              </a:rPr>
              <a:t>Sử</a:t>
            </a:r>
            <a:r>
              <a:rPr lang="vi-VN" sz="2000">
                <a:solidFill>
                  <a:schemeClr val="tx1">
                    <a:lumMod val="95000"/>
                    <a:lumOff val="5000"/>
                  </a:schemeClr>
                </a:solidFill>
              </a:rPr>
              <a:t> </a:t>
            </a:r>
            <a:r>
              <a:rPr lang="vi-VN" sz="2000" err="1">
                <a:solidFill>
                  <a:schemeClr val="tx1">
                    <a:lumMod val="95000"/>
                    <a:lumOff val="5000"/>
                  </a:schemeClr>
                </a:solidFill>
              </a:rPr>
              <a:t>dụng</a:t>
            </a:r>
            <a:r>
              <a:rPr lang="vi-VN" sz="2000">
                <a:solidFill>
                  <a:schemeClr val="tx1">
                    <a:lumMod val="95000"/>
                    <a:lumOff val="5000"/>
                  </a:schemeClr>
                </a:solidFill>
              </a:rPr>
              <a:t> </a:t>
            </a:r>
            <a:r>
              <a:rPr lang="vi-VN" sz="2000" err="1">
                <a:solidFill>
                  <a:schemeClr val="tx1">
                    <a:lumMod val="95000"/>
                    <a:lumOff val="5000"/>
                  </a:schemeClr>
                </a:solidFill>
              </a:rPr>
              <a:t>Root</a:t>
            </a:r>
            <a:r>
              <a:rPr lang="vi-VN" sz="2000">
                <a:solidFill>
                  <a:schemeClr val="tx1">
                    <a:lumMod val="95000"/>
                    <a:lumOff val="5000"/>
                  </a:schemeClr>
                </a:solidFill>
              </a:rPr>
              <a:t> </a:t>
            </a:r>
            <a:r>
              <a:rPr lang="vi-VN" sz="2000" err="1">
                <a:solidFill>
                  <a:schemeClr val="tx1">
                    <a:lumMod val="95000"/>
                    <a:lumOff val="5000"/>
                  </a:schemeClr>
                </a:solidFill>
              </a:rPr>
              <a:t>Mean</a:t>
            </a:r>
            <a:r>
              <a:rPr lang="vi-VN" sz="2000">
                <a:solidFill>
                  <a:schemeClr val="tx1">
                    <a:lumMod val="95000"/>
                    <a:lumOff val="5000"/>
                  </a:schemeClr>
                </a:solidFill>
              </a:rPr>
              <a:t> </a:t>
            </a:r>
            <a:r>
              <a:rPr lang="vi-VN" sz="2000" err="1">
                <a:solidFill>
                  <a:schemeClr val="tx1">
                    <a:lumMod val="95000"/>
                    <a:lumOff val="5000"/>
                  </a:schemeClr>
                </a:solidFill>
              </a:rPr>
              <a:t>Square</a:t>
            </a:r>
            <a:r>
              <a:rPr lang="vi-VN" sz="2000">
                <a:solidFill>
                  <a:schemeClr val="tx1">
                    <a:lumMod val="95000"/>
                    <a:lumOff val="5000"/>
                  </a:schemeClr>
                </a:solidFill>
              </a:rPr>
              <a:t> </a:t>
            </a:r>
            <a:r>
              <a:rPr lang="vi-VN" sz="2000" err="1">
                <a:solidFill>
                  <a:schemeClr val="tx1">
                    <a:lumMod val="95000"/>
                    <a:lumOff val="5000"/>
                  </a:schemeClr>
                </a:solidFill>
              </a:rPr>
              <a:t>Energy</a:t>
            </a:r>
            <a:r>
              <a:rPr lang="vi-VN" sz="2000">
                <a:solidFill>
                  <a:schemeClr val="tx1">
                    <a:lumMod val="95000"/>
                    <a:lumOff val="5000"/>
                  </a:schemeClr>
                </a:solidFill>
              </a:rPr>
              <a:t> (RMSE) </a:t>
            </a:r>
            <a:r>
              <a:rPr lang="vi-VN" sz="2000" err="1">
                <a:solidFill>
                  <a:schemeClr val="tx1">
                    <a:lumMod val="95000"/>
                    <a:lumOff val="5000"/>
                  </a:schemeClr>
                </a:solidFill>
              </a:rPr>
              <a:t>để</a:t>
            </a:r>
            <a:r>
              <a:rPr lang="vi-VN" sz="2000">
                <a:solidFill>
                  <a:schemeClr val="tx1">
                    <a:lumMod val="95000"/>
                    <a:lumOff val="5000"/>
                  </a:schemeClr>
                </a:solidFill>
              </a:rPr>
              <a:t> </a:t>
            </a:r>
            <a:r>
              <a:rPr lang="vi-VN" sz="2000" err="1">
                <a:solidFill>
                  <a:schemeClr val="tx1">
                    <a:lumMod val="95000"/>
                    <a:lumOff val="5000"/>
                  </a:schemeClr>
                </a:solidFill>
              </a:rPr>
              <a:t>tính</a:t>
            </a:r>
            <a:r>
              <a:rPr lang="vi-VN" sz="2000">
                <a:solidFill>
                  <a:schemeClr val="tx1">
                    <a:lumMod val="95000"/>
                    <a:lumOff val="5000"/>
                  </a:schemeClr>
                </a:solidFill>
              </a:rPr>
              <a:t> năng </a:t>
            </a:r>
            <a:r>
              <a:rPr lang="vi-VN" sz="2000" err="1">
                <a:solidFill>
                  <a:schemeClr val="tx1">
                    <a:lumMod val="95000"/>
                    <a:lumOff val="5000"/>
                  </a:schemeClr>
                </a:solidFill>
              </a:rPr>
              <a:t>lượng</a:t>
            </a:r>
            <a:r>
              <a:rPr lang="vi-VN" sz="2000">
                <a:solidFill>
                  <a:schemeClr val="tx1">
                    <a:lumMod val="95000"/>
                    <a:lumOff val="5000"/>
                  </a:schemeClr>
                </a:solidFill>
              </a:rPr>
              <a:t> </a:t>
            </a:r>
            <a:r>
              <a:rPr lang="vi-VN" sz="2000" err="1">
                <a:solidFill>
                  <a:schemeClr val="tx1">
                    <a:lumMod val="95000"/>
                    <a:lumOff val="5000"/>
                  </a:schemeClr>
                </a:solidFill>
              </a:rPr>
              <a:t>giọng</a:t>
            </a:r>
            <a:r>
              <a:rPr lang="vi-VN" sz="2000">
                <a:solidFill>
                  <a:schemeClr val="tx1">
                    <a:lumMod val="95000"/>
                    <a:lumOff val="5000"/>
                  </a:schemeClr>
                </a:solidFill>
              </a:rPr>
              <a:t> </a:t>
            </a:r>
            <a:r>
              <a:rPr lang="vi-VN" sz="2000" err="1">
                <a:solidFill>
                  <a:schemeClr val="tx1">
                    <a:lumMod val="95000"/>
                    <a:lumOff val="5000"/>
                  </a:schemeClr>
                </a:solidFill>
              </a:rPr>
              <a:t>nói</a:t>
            </a:r>
            <a:r>
              <a:rPr lang="vi-VN" sz="2000">
                <a:solidFill>
                  <a:schemeClr val="tx1">
                    <a:lumMod val="95000"/>
                    <a:lumOff val="5000"/>
                  </a:schemeClr>
                </a:solidFill>
              </a:rPr>
              <a:t>.</a:t>
            </a:r>
          </a:p>
        </p:txBody>
      </p:sp>
      <p:sp>
        <p:nvSpPr>
          <p:cNvPr id="3" name="Hộp Văn bản 2">
            <a:extLst>
              <a:ext uri="{FF2B5EF4-FFF2-40B4-BE49-F238E27FC236}">
                <a16:creationId xmlns:a16="http://schemas.microsoft.com/office/drawing/2014/main" id="{A4F46643-0E11-471E-B408-FED728CF5151}"/>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15</a:t>
            </a:r>
          </a:p>
        </p:txBody>
      </p:sp>
      <p:sp>
        <p:nvSpPr>
          <p:cNvPr id="5" name="Hộp Văn bản 4">
            <a:extLst>
              <a:ext uri="{FF2B5EF4-FFF2-40B4-BE49-F238E27FC236}">
                <a16:creationId xmlns:a16="http://schemas.microsoft.com/office/drawing/2014/main" id="{6D0479DD-9552-4B3B-A194-D2C967034824}"/>
              </a:ext>
            </a:extLst>
          </p:cNvPr>
          <p:cNvSpPr txBox="1"/>
          <p:nvPr/>
        </p:nvSpPr>
        <p:spPr>
          <a:xfrm>
            <a:off x="688807" y="3380874"/>
            <a:ext cx="797693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vi-VN" sz="2000" b="1" err="1">
                <a:solidFill>
                  <a:schemeClr val="tx1">
                    <a:lumMod val="95000"/>
                    <a:lumOff val="5000"/>
                  </a:schemeClr>
                </a:solidFill>
              </a:rPr>
              <a:t>Pause</a:t>
            </a:r>
            <a:r>
              <a:rPr lang="vi-VN" sz="2000" b="1">
                <a:solidFill>
                  <a:schemeClr val="tx1">
                    <a:lumMod val="95000"/>
                    <a:lumOff val="5000"/>
                  </a:schemeClr>
                </a:solidFill>
              </a:rPr>
              <a:t>:</a:t>
            </a:r>
            <a:endParaRPr lang="vi-VN" sz="2000">
              <a:solidFill>
                <a:schemeClr val="tx1">
                  <a:lumMod val="95000"/>
                  <a:lumOff val="5000"/>
                </a:schemeClr>
              </a:solidFill>
            </a:endParaRPr>
          </a:p>
          <a:p>
            <a:pPr marL="342900" indent="-342900">
              <a:buFont typeface="Wingdings,Sans-Serif"/>
              <a:buChar char="Ø"/>
            </a:pPr>
            <a:r>
              <a:rPr lang="vi-VN" sz="2000" err="1">
                <a:solidFill>
                  <a:schemeClr val="tx1">
                    <a:lumMod val="95000"/>
                    <a:lumOff val="5000"/>
                  </a:schemeClr>
                </a:solidFill>
              </a:rPr>
              <a:t>Sử</a:t>
            </a:r>
            <a:r>
              <a:rPr lang="vi-VN" sz="2000">
                <a:solidFill>
                  <a:schemeClr val="tx1">
                    <a:lumMod val="95000"/>
                    <a:lumOff val="5000"/>
                  </a:schemeClr>
                </a:solidFill>
              </a:rPr>
              <a:t> </a:t>
            </a:r>
            <a:r>
              <a:rPr lang="vi-VN" sz="2000" err="1">
                <a:solidFill>
                  <a:schemeClr val="tx1">
                    <a:lumMod val="95000"/>
                    <a:lumOff val="5000"/>
                  </a:schemeClr>
                </a:solidFill>
              </a:rPr>
              <a:t>dụng</a:t>
            </a:r>
            <a:r>
              <a:rPr lang="vi-VN" sz="2000">
                <a:solidFill>
                  <a:schemeClr val="tx1">
                    <a:lumMod val="95000"/>
                    <a:lumOff val="5000"/>
                  </a:schemeClr>
                </a:solidFill>
              </a:rPr>
              <a:t> </a:t>
            </a:r>
            <a:r>
              <a:rPr lang="vi-VN" sz="2000" err="1">
                <a:solidFill>
                  <a:schemeClr val="tx1">
                    <a:lumMod val="95000"/>
                    <a:lumOff val="5000"/>
                  </a:schemeClr>
                </a:solidFill>
              </a:rPr>
              <a:t>đặc</a:t>
            </a:r>
            <a:r>
              <a:rPr lang="vi-VN" sz="2000">
                <a:solidFill>
                  <a:schemeClr val="tx1">
                    <a:lumMod val="95000"/>
                    <a:lumOff val="5000"/>
                  </a:schemeClr>
                </a:solidFill>
              </a:rPr>
              <a:t> trưng </a:t>
            </a:r>
            <a:r>
              <a:rPr lang="vi-VN" sz="2000" err="1">
                <a:solidFill>
                  <a:schemeClr val="tx1">
                    <a:lumMod val="95000"/>
                    <a:lumOff val="5000"/>
                  </a:schemeClr>
                </a:solidFill>
              </a:rPr>
              <a:t>này</a:t>
            </a:r>
            <a:r>
              <a:rPr lang="vi-VN" sz="2000">
                <a:solidFill>
                  <a:schemeClr val="tx1">
                    <a:lumMod val="95000"/>
                    <a:lumOff val="5000"/>
                  </a:schemeClr>
                </a:solidFill>
              </a:rPr>
              <a:t> </a:t>
            </a:r>
            <a:r>
              <a:rPr lang="vi-VN" sz="2000" err="1">
                <a:solidFill>
                  <a:schemeClr val="tx1">
                    <a:lumMod val="95000"/>
                    <a:lumOff val="5000"/>
                  </a:schemeClr>
                </a:solidFill>
              </a:rPr>
              <a:t>để</a:t>
            </a:r>
            <a:r>
              <a:rPr lang="vi-VN" sz="2000">
                <a:solidFill>
                  <a:schemeClr val="tx1">
                    <a:lumMod val="95000"/>
                    <a:lumOff val="5000"/>
                  </a:schemeClr>
                </a:solidFill>
              </a:rPr>
              <a:t> </a:t>
            </a:r>
            <a:r>
              <a:rPr lang="vi-VN" sz="2000" err="1">
                <a:solidFill>
                  <a:schemeClr val="tx1">
                    <a:lumMod val="95000"/>
                    <a:lumOff val="5000"/>
                  </a:schemeClr>
                </a:solidFill>
              </a:rPr>
              <a:t>biệu</a:t>
            </a:r>
            <a:r>
              <a:rPr lang="vi-VN" sz="2000">
                <a:solidFill>
                  <a:schemeClr val="tx1">
                    <a:lumMod val="95000"/>
                    <a:lumOff val="5000"/>
                  </a:schemeClr>
                </a:solidFill>
              </a:rPr>
              <a:t> </a:t>
            </a:r>
            <a:r>
              <a:rPr lang="vi-VN" sz="2000" err="1">
                <a:solidFill>
                  <a:schemeClr val="tx1">
                    <a:lumMod val="95000"/>
                    <a:lumOff val="5000"/>
                  </a:schemeClr>
                </a:solidFill>
              </a:rPr>
              <a:t>thị</a:t>
            </a:r>
            <a:r>
              <a:rPr lang="vi-VN" sz="2000">
                <a:solidFill>
                  <a:schemeClr val="tx1">
                    <a:lumMod val="95000"/>
                    <a:lumOff val="5000"/>
                  </a:schemeClr>
                </a:solidFill>
              </a:rPr>
              <a:t> </a:t>
            </a:r>
            <a:r>
              <a:rPr lang="vi-VN" sz="2000" err="1">
                <a:solidFill>
                  <a:schemeClr val="tx1">
                    <a:lumMod val="95000"/>
                    <a:lumOff val="5000"/>
                  </a:schemeClr>
                </a:solidFill>
              </a:rPr>
              <a:t>phần</a:t>
            </a:r>
            <a:r>
              <a:rPr lang="vi-VN" sz="2000">
                <a:solidFill>
                  <a:schemeClr val="tx1">
                    <a:lumMod val="95000"/>
                    <a:lumOff val="5000"/>
                  </a:schemeClr>
                </a:solidFill>
              </a:rPr>
              <a:t> im </a:t>
            </a:r>
            <a:r>
              <a:rPr lang="vi-VN" sz="2000" err="1">
                <a:solidFill>
                  <a:schemeClr val="tx1">
                    <a:lumMod val="95000"/>
                    <a:lumOff val="5000"/>
                  </a:schemeClr>
                </a:solidFill>
              </a:rPr>
              <a:t>lặng</a:t>
            </a:r>
            <a:r>
              <a:rPr lang="vi-VN" sz="2000">
                <a:solidFill>
                  <a:schemeClr val="tx1">
                    <a:lumMod val="95000"/>
                    <a:lumOff val="5000"/>
                  </a:schemeClr>
                </a:solidFill>
              </a:rPr>
              <a:t> trong </a:t>
            </a:r>
            <a:r>
              <a:rPr lang="vi-VN" sz="2000" err="1">
                <a:solidFill>
                  <a:schemeClr val="tx1">
                    <a:lumMod val="95000"/>
                    <a:lumOff val="5000"/>
                  </a:schemeClr>
                </a:solidFill>
              </a:rPr>
              <a:t>tín</a:t>
            </a:r>
            <a:r>
              <a:rPr lang="vi-VN" sz="2000">
                <a:solidFill>
                  <a:schemeClr val="tx1">
                    <a:lumMod val="95000"/>
                    <a:lumOff val="5000"/>
                  </a:schemeClr>
                </a:solidFill>
              </a:rPr>
              <a:t> </a:t>
            </a:r>
            <a:r>
              <a:rPr lang="vi-VN" sz="2000" err="1">
                <a:solidFill>
                  <a:schemeClr val="tx1">
                    <a:lumMod val="95000"/>
                    <a:lumOff val="5000"/>
                  </a:schemeClr>
                </a:solidFill>
              </a:rPr>
              <a:t>hiệu</a:t>
            </a:r>
            <a:r>
              <a:rPr lang="vi-VN" sz="2000">
                <a:solidFill>
                  <a:schemeClr val="tx1">
                    <a:lumMod val="95000"/>
                    <a:lumOff val="5000"/>
                  </a:schemeClr>
                </a:solidFill>
              </a:rPr>
              <a:t> âm thanh.</a:t>
            </a:r>
          </a:p>
        </p:txBody>
      </p:sp>
    </p:spTree>
    <p:extLst>
      <p:ext uri="{BB962C8B-B14F-4D97-AF65-F5344CB8AC3E}">
        <p14:creationId xmlns:p14="http://schemas.microsoft.com/office/powerpoint/2010/main" val="195267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690" y="123825"/>
            <a:ext cx="5213985" cy="732155"/>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ĐẶC TRƯNG</a:t>
            </a:r>
          </a:p>
        </p:txBody>
      </p:sp>
      <p:sp>
        <p:nvSpPr>
          <p:cNvPr id="2" name="Hộp Văn bản 1">
            <a:extLst>
              <a:ext uri="{FF2B5EF4-FFF2-40B4-BE49-F238E27FC236}">
                <a16:creationId xmlns:a16="http://schemas.microsoft.com/office/drawing/2014/main" id="{51938FE8-C3BF-4B66-915F-DFCC49DCAEE0}"/>
              </a:ext>
            </a:extLst>
          </p:cNvPr>
          <p:cNvSpPr txBox="1"/>
          <p:nvPr/>
        </p:nvSpPr>
        <p:spPr>
          <a:xfrm>
            <a:off x="621131" y="848988"/>
            <a:ext cx="4179469"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endParaRPr lang="vi-VN" sz="2000" b="1">
              <a:solidFill>
                <a:schemeClr val="tx1">
                  <a:lumMod val="95000"/>
                  <a:lumOff val="5000"/>
                </a:schemeClr>
              </a:solidFill>
            </a:endParaRPr>
          </a:p>
          <a:p>
            <a:pPr marL="342900" indent="-342900">
              <a:buChar char="•"/>
            </a:pPr>
            <a:r>
              <a:rPr lang="vi-VN" sz="2000" b="1" err="1">
                <a:solidFill>
                  <a:schemeClr val="tx1">
                    <a:lumMod val="95000"/>
                    <a:lumOff val="5000"/>
                  </a:schemeClr>
                </a:solidFill>
              </a:rPr>
              <a:t>Mel</a:t>
            </a:r>
            <a:r>
              <a:rPr lang="vi-VN" sz="2000" b="1">
                <a:solidFill>
                  <a:schemeClr val="tx1">
                    <a:lumMod val="95000"/>
                    <a:lumOff val="5000"/>
                  </a:schemeClr>
                </a:solidFill>
              </a:rPr>
              <a:t> </a:t>
            </a:r>
            <a:r>
              <a:rPr lang="vi-VN" sz="2000" b="1" err="1">
                <a:solidFill>
                  <a:schemeClr val="tx1">
                    <a:lumMod val="95000"/>
                    <a:lumOff val="5000"/>
                  </a:schemeClr>
                </a:solidFill>
              </a:rPr>
              <a:t>Spectrogram</a:t>
            </a:r>
            <a:r>
              <a:rPr lang="vi-VN" sz="2000" b="1">
                <a:solidFill>
                  <a:schemeClr val="tx1">
                    <a:lumMod val="95000"/>
                    <a:lumOff val="5000"/>
                  </a:schemeClr>
                </a:solidFill>
              </a:rPr>
              <a:t>:</a:t>
            </a:r>
            <a:endParaRPr lang="vi-VN">
              <a:solidFill>
                <a:schemeClr val="tx1">
                  <a:lumMod val="95000"/>
                  <a:lumOff val="5000"/>
                </a:schemeClr>
              </a:solidFill>
            </a:endParaRPr>
          </a:p>
          <a:p>
            <a:pPr marL="342900" indent="-342900">
              <a:buFont typeface="Wingdings" panose="020B0604020202020204"/>
              <a:buChar char="Ø"/>
            </a:pPr>
            <a:r>
              <a:rPr lang="vi-VN" sz="2000" err="1">
                <a:solidFill>
                  <a:schemeClr val="tx1">
                    <a:lumMod val="95000"/>
                    <a:lumOff val="5000"/>
                  </a:schemeClr>
                </a:solidFill>
              </a:rPr>
              <a:t>Là</a:t>
            </a:r>
            <a:r>
              <a:rPr lang="vi-VN" sz="2000">
                <a:solidFill>
                  <a:schemeClr val="tx1">
                    <a:lumMod val="95000"/>
                    <a:lumOff val="5000"/>
                  </a:schemeClr>
                </a:solidFill>
              </a:rPr>
              <a:t> </a:t>
            </a:r>
            <a:r>
              <a:rPr lang="vi-VN" sz="2000" err="1">
                <a:solidFill>
                  <a:schemeClr val="tx1">
                    <a:lumMod val="95000"/>
                    <a:lumOff val="5000"/>
                  </a:schemeClr>
                </a:solidFill>
              </a:rPr>
              <a:t>một</a:t>
            </a:r>
            <a:r>
              <a:rPr lang="vi-VN" sz="2000">
                <a:solidFill>
                  <a:schemeClr val="tx1">
                    <a:lumMod val="95000"/>
                    <a:lumOff val="5000"/>
                  </a:schemeClr>
                </a:solidFill>
              </a:rPr>
              <a:t> </a:t>
            </a:r>
            <a:r>
              <a:rPr lang="vi-VN" sz="2000" err="1">
                <a:solidFill>
                  <a:schemeClr val="tx1">
                    <a:lumMod val="95000"/>
                    <a:lumOff val="5000"/>
                  </a:schemeClr>
                </a:solidFill>
              </a:rPr>
              <a:t>cách</a:t>
            </a:r>
            <a:r>
              <a:rPr lang="vi-VN" sz="2000">
                <a:solidFill>
                  <a:schemeClr val="tx1">
                    <a:lumMod val="95000"/>
                    <a:lumOff val="5000"/>
                  </a:schemeClr>
                </a:solidFill>
              </a:rPr>
              <a:t> </a:t>
            </a:r>
            <a:r>
              <a:rPr lang="vi-VN" sz="2000" err="1">
                <a:solidFill>
                  <a:schemeClr val="tx1">
                    <a:lumMod val="95000"/>
                    <a:lumOff val="5000"/>
                  </a:schemeClr>
                </a:solidFill>
              </a:rPr>
              <a:t>biểu</a:t>
            </a:r>
            <a:r>
              <a:rPr lang="vi-VN" sz="2000">
                <a:solidFill>
                  <a:schemeClr val="tx1">
                    <a:lumMod val="95000"/>
                    <a:lumOff val="5000"/>
                  </a:schemeClr>
                </a:solidFill>
              </a:rPr>
              <a:t> </a:t>
            </a:r>
            <a:r>
              <a:rPr lang="vi-VN" sz="2000" err="1">
                <a:solidFill>
                  <a:schemeClr val="tx1">
                    <a:lumMod val="95000"/>
                    <a:lumOff val="5000"/>
                  </a:schemeClr>
                </a:solidFill>
              </a:rPr>
              <a:t>thị</a:t>
            </a:r>
            <a:r>
              <a:rPr lang="vi-VN" sz="2000">
                <a:solidFill>
                  <a:schemeClr val="tx1">
                    <a:lumMod val="95000"/>
                    <a:lumOff val="5000"/>
                  </a:schemeClr>
                </a:solidFill>
              </a:rPr>
              <a:t> </a:t>
            </a:r>
            <a:r>
              <a:rPr lang="vi-VN" sz="2000" err="1">
                <a:solidFill>
                  <a:schemeClr val="tx1">
                    <a:lumMod val="95000"/>
                    <a:lumOff val="5000"/>
                  </a:schemeClr>
                </a:solidFill>
              </a:rPr>
              <a:t>trực</a:t>
            </a:r>
            <a:r>
              <a:rPr lang="vi-VN" sz="2000">
                <a:solidFill>
                  <a:schemeClr val="tx1">
                    <a:lumMod val="95000"/>
                    <a:lumOff val="5000"/>
                  </a:schemeClr>
                </a:solidFill>
              </a:rPr>
              <a:t> quan </a:t>
            </a:r>
            <a:r>
              <a:rPr lang="vi-VN" sz="2000" err="1">
                <a:solidFill>
                  <a:schemeClr val="tx1">
                    <a:lumMod val="95000"/>
                    <a:lumOff val="5000"/>
                  </a:schemeClr>
                </a:solidFill>
              </a:rPr>
              <a:t>cường</a:t>
            </a:r>
            <a:r>
              <a:rPr lang="vi-VN" sz="2000">
                <a:solidFill>
                  <a:schemeClr val="tx1">
                    <a:lumMod val="95000"/>
                    <a:lumOff val="5000"/>
                  </a:schemeClr>
                </a:solidFill>
              </a:rPr>
              <a:t> </a:t>
            </a:r>
            <a:r>
              <a:rPr lang="vi-VN" sz="2000" err="1">
                <a:solidFill>
                  <a:schemeClr val="tx1">
                    <a:lumMod val="95000"/>
                    <a:lumOff val="5000"/>
                  </a:schemeClr>
                </a:solidFill>
              </a:rPr>
              <a:t>độ</a:t>
            </a:r>
            <a:r>
              <a:rPr lang="vi-VN" sz="2000">
                <a:solidFill>
                  <a:schemeClr val="tx1">
                    <a:lumMod val="95000"/>
                    <a:lumOff val="5000"/>
                  </a:schemeClr>
                </a:solidFill>
              </a:rPr>
              <a:t> </a:t>
            </a:r>
            <a:r>
              <a:rPr lang="vi-VN" sz="2000" err="1">
                <a:solidFill>
                  <a:schemeClr val="tx1">
                    <a:lumMod val="95000"/>
                    <a:lumOff val="5000"/>
                  </a:schemeClr>
                </a:solidFill>
              </a:rPr>
              <a:t>tín</a:t>
            </a:r>
            <a:r>
              <a:rPr lang="vi-VN" sz="2000">
                <a:solidFill>
                  <a:schemeClr val="tx1">
                    <a:lumMod val="95000"/>
                    <a:lumOff val="5000"/>
                  </a:schemeClr>
                </a:solidFill>
              </a:rPr>
              <a:t> </a:t>
            </a:r>
            <a:r>
              <a:rPr lang="vi-VN" sz="2000" err="1">
                <a:solidFill>
                  <a:schemeClr val="tx1">
                    <a:lumMod val="95000"/>
                    <a:lumOff val="5000"/>
                  </a:schemeClr>
                </a:solidFill>
              </a:rPr>
              <a:t>hiệu</a:t>
            </a:r>
            <a:r>
              <a:rPr lang="vi-VN" sz="2000">
                <a:solidFill>
                  <a:schemeClr val="tx1">
                    <a:lumMod val="95000"/>
                    <a:lumOff val="5000"/>
                  </a:schemeClr>
                </a:solidFill>
              </a:rPr>
              <a:t> (</a:t>
            </a:r>
            <a:r>
              <a:rPr lang="vi-VN" sz="2000" err="1">
                <a:solidFill>
                  <a:schemeClr val="tx1">
                    <a:lumMod val="95000"/>
                    <a:lumOff val="5000"/>
                  </a:schemeClr>
                </a:solidFill>
              </a:rPr>
              <a:t>độ</a:t>
            </a:r>
            <a:r>
              <a:rPr lang="vi-VN" sz="2000">
                <a:solidFill>
                  <a:schemeClr val="tx1">
                    <a:lumMod val="95000"/>
                    <a:lumOff val="5000"/>
                  </a:schemeClr>
                </a:solidFill>
              </a:rPr>
              <a:t> </a:t>
            </a:r>
            <a:r>
              <a:rPr lang="vi-VN" sz="2000" err="1">
                <a:solidFill>
                  <a:schemeClr val="tx1">
                    <a:lumMod val="95000"/>
                    <a:lumOff val="5000"/>
                  </a:schemeClr>
                </a:solidFill>
              </a:rPr>
              <a:t>lớn</a:t>
            </a:r>
            <a:r>
              <a:rPr lang="vi-VN" sz="2000">
                <a:solidFill>
                  <a:schemeClr val="tx1">
                    <a:lumMod val="95000"/>
                    <a:lumOff val="5000"/>
                  </a:schemeClr>
                </a:solidFill>
              </a:rPr>
              <a:t>) </a:t>
            </a:r>
            <a:r>
              <a:rPr lang="vi-VN" sz="2000" err="1">
                <a:solidFill>
                  <a:schemeClr val="tx1">
                    <a:lumMod val="95000"/>
                    <a:lumOff val="5000"/>
                  </a:schemeClr>
                </a:solidFill>
              </a:rPr>
              <a:t>của</a:t>
            </a:r>
            <a:r>
              <a:rPr lang="vi-VN" sz="2000">
                <a:solidFill>
                  <a:schemeClr val="tx1">
                    <a:lumMod val="95000"/>
                    <a:lumOff val="5000"/>
                  </a:schemeClr>
                </a:solidFill>
              </a:rPr>
              <a:t> </a:t>
            </a:r>
            <a:r>
              <a:rPr lang="vi-VN" sz="2000" err="1">
                <a:solidFill>
                  <a:schemeClr val="tx1">
                    <a:lumMod val="95000"/>
                    <a:lumOff val="5000"/>
                  </a:schemeClr>
                </a:solidFill>
              </a:rPr>
              <a:t>tín</a:t>
            </a:r>
            <a:r>
              <a:rPr lang="vi-VN" sz="2000">
                <a:solidFill>
                  <a:schemeClr val="tx1">
                    <a:lumMod val="95000"/>
                    <a:lumOff val="5000"/>
                  </a:schemeClr>
                </a:solidFill>
              </a:rPr>
              <a:t> </a:t>
            </a:r>
            <a:r>
              <a:rPr lang="vi-VN" sz="2000" err="1">
                <a:solidFill>
                  <a:schemeClr val="tx1">
                    <a:lumMod val="95000"/>
                    <a:lumOff val="5000"/>
                  </a:schemeClr>
                </a:solidFill>
              </a:rPr>
              <a:t>hiệu</a:t>
            </a:r>
            <a:r>
              <a:rPr lang="vi-VN" sz="2000">
                <a:solidFill>
                  <a:schemeClr val="tx1">
                    <a:lumMod val="95000"/>
                    <a:lumOff val="5000"/>
                  </a:schemeClr>
                </a:solidFill>
              </a:rPr>
              <a:t> theo </a:t>
            </a:r>
            <a:r>
              <a:rPr lang="vi-VN" sz="2000" err="1">
                <a:solidFill>
                  <a:schemeClr val="tx1">
                    <a:lumMod val="95000"/>
                    <a:lumOff val="5000"/>
                  </a:schemeClr>
                </a:solidFill>
              </a:rPr>
              <a:t>thời</a:t>
            </a:r>
            <a:r>
              <a:rPr lang="vi-VN" sz="2000">
                <a:solidFill>
                  <a:schemeClr val="tx1">
                    <a:lumMod val="95000"/>
                    <a:lumOff val="5000"/>
                  </a:schemeClr>
                </a:solidFill>
              </a:rPr>
              <a:t> gian ở </a:t>
            </a:r>
            <a:r>
              <a:rPr lang="vi-VN" sz="2000" err="1">
                <a:solidFill>
                  <a:schemeClr val="tx1">
                    <a:lumMod val="95000"/>
                    <a:lumOff val="5000"/>
                  </a:schemeClr>
                </a:solidFill>
              </a:rPr>
              <a:t>các</a:t>
            </a:r>
            <a:r>
              <a:rPr lang="vi-VN" sz="2000">
                <a:solidFill>
                  <a:schemeClr val="tx1">
                    <a:lumMod val="95000"/>
                    <a:lumOff val="5000"/>
                  </a:schemeClr>
                </a:solidFill>
              </a:rPr>
              <a:t> </a:t>
            </a:r>
            <a:r>
              <a:rPr lang="vi-VN" sz="2000" err="1">
                <a:solidFill>
                  <a:schemeClr val="tx1">
                    <a:lumMod val="95000"/>
                    <a:lumOff val="5000"/>
                  </a:schemeClr>
                </a:solidFill>
              </a:rPr>
              <a:t>tần</a:t>
            </a:r>
            <a:r>
              <a:rPr lang="vi-VN" sz="2000">
                <a:solidFill>
                  <a:schemeClr val="tx1">
                    <a:lumMod val="95000"/>
                    <a:lumOff val="5000"/>
                  </a:schemeClr>
                </a:solidFill>
              </a:rPr>
              <a:t> </a:t>
            </a:r>
            <a:r>
              <a:rPr lang="vi-VN" sz="2000" err="1">
                <a:solidFill>
                  <a:schemeClr val="tx1">
                    <a:lumMod val="95000"/>
                    <a:lumOff val="5000"/>
                  </a:schemeClr>
                </a:solidFill>
              </a:rPr>
              <a:t>số</a:t>
            </a:r>
            <a:r>
              <a:rPr lang="vi-VN" sz="2000">
                <a:solidFill>
                  <a:schemeClr val="tx1">
                    <a:lumMod val="95000"/>
                    <a:lumOff val="5000"/>
                  </a:schemeClr>
                </a:solidFill>
              </a:rPr>
              <a:t> </a:t>
            </a:r>
            <a:r>
              <a:rPr lang="vi-VN" sz="2000" err="1">
                <a:solidFill>
                  <a:schemeClr val="tx1">
                    <a:lumMod val="95000"/>
                    <a:lumOff val="5000"/>
                  </a:schemeClr>
                </a:solidFill>
              </a:rPr>
              <a:t>khác</a:t>
            </a:r>
            <a:r>
              <a:rPr lang="vi-VN" sz="2000">
                <a:solidFill>
                  <a:schemeClr val="tx1">
                    <a:lumMod val="95000"/>
                    <a:lumOff val="5000"/>
                  </a:schemeClr>
                </a:solidFill>
              </a:rPr>
              <a:t> nhau </a:t>
            </a:r>
            <a:r>
              <a:rPr lang="vi-VN" sz="2000" err="1">
                <a:solidFill>
                  <a:schemeClr val="tx1">
                    <a:lumMod val="95000"/>
                    <a:lumOff val="5000"/>
                  </a:schemeClr>
                </a:solidFill>
              </a:rPr>
              <a:t>hiện</a:t>
            </a:r>
            <a:r>
              <a:rPr lang="vi-VN" sz="2000">
                <a:solidFill>
                  <a:schemeClr val="tx1">
                    <a:lumMod val="95000"/>
                    <a:lumOff val="5000"/>
                  </a:schemeClr>
                </a:solidFill>
              </a:rPr>
              <a:t> </a:t>
            </a:r>
            <a:r>
              <a:rPr lang="vi-VN" sz="2000" err="1">
                <a:solidFill>
                  <a:schemeClr val="tx1">
                    <a:lumMod val="95000"/>
                    <a:lumOff val="5000"/>
                  </a:schemeClr>
                </a:solidFill>
              </a:rPr>
              <a:t>diện</a:t>
            </a:r>
            <a:r>
              <a:rPr lang="vi-VN" sz="2000">
                <a:solidFill>
                  <a:schemeClr val="tx1">
                    <a:lumMod val="95000"/>
                    <a:lumOff val="5000"/>
                  </a:schemeClr>
                </a:solidFill>
              </a:rPr>
              <a:t> trong </a:t>
            </a:r>
            <a:r>
              <a:rPr lang="vi-VN" sz="2000" err="1">
                <a:solidFill>
                  <a:schemeClr val="tx1">
                    <a:lumMod val="95000"/>
                    <a:lumOff val="5000"/>
                  </a:schemeClr>
                </a:solidFill>
              </a:rPr>
              <a:t>một</a:t>
            </a:r>
            <a:r>
              <a:rPr lang="vi-VN" sz="2000">
                <a:solidFill>
                  <a:schemeClr val="tx1">
                    <a:lumMod val="95000"/>
                    <a:lumOff val="5000"/>
                  </a:schemeClr>
                </a:solidFill>
              </a:rPr>
              <a:t> </a:t>
            </a:r>
            <a:r>
              <a:rPr lang="vi-VN" sz="2000" err="1">
                <a:solidFill>
                  <a:schemeClr val="tx1">
                    <a:lumMod val="95000"/>
                    <a:lumOff val="5000"/>
                  </a:schemeClr>
                </a:solidFill>
              </a:rPr>
              <a:t>dạng</a:t>
            </a:r>
            <a:r>
              <a:rPr lang="vi-VN" sz="2000">
                <a:solidFill>
                  <a:schemeClr val="tx1">
                    <a:lumMod val="95000"/>
                    <a:lumOff val="5000"/>
                  </a:schemeClr>
                </a:solidFill>
              </a:rPr>
              <a:t> </a:t>
            </a:r>
            <a:r>
              <a:rPr lang="vi-VN" sz="2000" err="1">
                <a:solidFill>
                  <a:schemeClr val="tx1">
                    <a:lumMod val="95000"/>
                    <a:lumOff val="5000"/>
                  </a:schemeClr>
                </a:solidFill>
              </a:rPr>
              <a:t>sóng</a:t>
            </a:r>
            <a:r>
              <a:rPr lang="vi-VN" sz="2000">
                <a:solidFill>
                  <a:schemeClr val="tx1">
                    <a:lumMod val="95000"/>
                    <a:lumOff val="5000"/>
                  </a:schemeClr>
                </a:solidFill>
              </a:rPr>
              <a:t> </a:t>
            </a:r>
            <a:r>
              <a:rPr lang="vi-VN" sz="2000" err="1">
                <a:solidFill>
                  <a:schemeClr val="tx1">
                    <a:lumMod val="95000"/>
                    <a:lumOff val="5000"/>
                  </a:schemeClr>
                </a:solidFill>
              </a:rPr>
              <a:t>cụ</a:t>
            </a:r>
            <a:r>
              <a:rPr lang="vi-VN" sz="2000">
                <a:solidFill>
                  <a:schemeClr val="tx1">
                    <a:lumMod val="95000"/>
                    <a:lumOff val="5000"/>
                  </a:schemeClr>
                </a:solidFill>
              </a:rPr>
              <a:t> </a:t>
            </a:r>
            <a:r>
              <a:rPr lang="vi-VN" sz="2000" err="1">
                <a:solidFill>
                  <a:schemeClr val="tx1">
                    <a:lumMod val="95000"/>
                    <a:lumOff val="5000"/>
                  </a:schemeClr>
                </a:solidFill>
              </a:rPr>
              <a:t>thể</a:t>
            </a:r>
            <a:r>
              <a:rPr lang="vi-VN" sz="2000">
                <a:solidFill>
                  <a:schemeClr val="tx1">
                    <a:lumMod val="95000"/>
                    <a:lumOff val="5000"/>
                  </a:schemeClr>
                </a:solidFill>
              </a:rPr>
              <a:t> .</a:t>
            </a:r>
          </a:p>
          <a:p>
            <a:pPr marL="342900" indent="-342900">
              <a:buFont typeface="Wingdings" panose="020B0604020202020204"/>
              <a:buChar char="Ø"/>
            </a:pPr>
            <a:r>
              <a:rPr lang="vi-VN" sz="2000" err="1">
                <a:solidFill>
                  <a:schemeClr val="tx1">
                    <a:lumMod val="95000"/>
                    <a:lumOff val="5000"/>
                  </a:schemeClr>
                </a:solidFill>
              </a:rPr>
              <a:t>Tính</a:t>
            </a:r>
            <a:r>
              <a:rPr lang="vi-VN" sz="2000">
                <a:solidFill>
                  <a:schemeClr val="tx1">
                    <a:lumMod val="95000"/>
                    <a:lumOff val="5000"/>
                  </a:schemeClr>
                </a:solidFill>
              </a:rPr>
              <a:t> </a:t>
            </a:r>
            <a:r>
              <a:rPr lang="vi-VN" sz="2000" err="1">
                <a:solidFill>
                  <a:schemeClr val="tx1">
                    <a:lumMod val="95000"/>
                    <a:lumOff val="5000"/>
                  </a:schemeClr>
                </a:solidFill>
              </a:rPr>
              <a:t>toán</a:t>
            </a:r>
            <a:r>
              <a:rPr lang="vi-VN" sz="2000">
                <a:solidFill>
                  <a:schemeClr val="tx1">
                    <a:lumMod val="95000"/>
                    <a:lumOff val="5000"/>
                  </a:schemeClr>
                </a:solidFill>
              </a:rPr>
              <a:t> </a:t>
            </a:r>
            <a:r>
              <a:rPr lang="vi-VN" sz="2000" err="1">
                <a:solidFill>
                  <a:schemeClr val="tx1">
                    <a:lumMod val="95000"/>
                    <a:lumOff val="5000"/>
                  </a:schemeClr>
                </a:solidFill>
              </a:rPr>
              <a:t>dựa</a:t>
            </a:r>
            <a:r>
              <a:rPr lang="vi-VN" sz="2000">
                <a:solidFill>
                  <a:schemeClr val="tx1">
                    <a:lumMod val="95000"/>
                    <a:lumOff val="5000"/>
                  </a:schemeClr>
                </a:solidFill>
              </a:rPr>
              <a:t> trên 2 thang đo:</a:t>
            </a:r>
          </a:p>
          <a:p>
            <a:r>
              <a:rPr lang="vi-VN" sz="2000">
                <a:solidFill>
                  <a:schemeClr val="tx1">
                    <a:lumMod val="95000"/>
                    <a:lumOff val="5000"/>
                  </a:schemeClr>
                </a:solidFill>
              </a:rPr>
              <a:t>     + Thang đo </a:t>
            </a:r>
            <a:r>
              <a:rPr lang="vi-VN" sz="2000" err="1">
                <a:solidFill>
                  <a:schemeClr val="tx1">
                    <a:lumMod val="95000"/>
                    <a:lumOff val="5000"/>
                  </a:schemeClr>
                </a:solidFill>
              </a:rPr>
              <a:t>Mel</a:t>
            </a:r>
            <a:r>
              <a:rPr lang="vi-VN" sz="2000">
                <a:solidFill>
                  <a:schemeClr val="tx1">
                    <a:lumMod val="95000"/>
                    <a:lumOff val="5000"/>
                  </a:schemeClr>
                </a:solidFill>
              </a:rPr>
              <a:t> </a:t>
            </a:r>
            <a:r>
              <a:rPr lang="vi-VN" sz="2000" err="1">
                <a:solidFill>
                  <a:schemeClr val="tx1">
                    <a:lumMod val="95000"/>
                    <a:lumOff val="5000"/>
                  </a:schemeClr>
                </a:solidFill>
              </a:rPr>
              <a:t>Scale</a:t>
            </a:r>
            <a:endParaRPr lang="vi-VN" sz="2000">
              <a:solidFill>
                <a:schemeClr val="tx1">
                  <a:lumMod val="95000"/>
                  <a:lumOff val="5000"/>
                </a:schemeClr>
              </a:solidFill>
            </a:endParaRPr>
          </a:p>
          <a:p>
            <a:r>
              <a:rPr lang="vi-VN" sz="2000">
                <a:solidFill>
                  <a:schemeClr val="tx1">
                    <a:lumMod val="95000"/>
                    <a:lumOff val="5000"/>
                  </a:schemeClr>
                </a:solidFill>
              </a:rPr>
              <a:t>     + Thang đo </a:t>
            </a:r>
            <a:r>
              <a:rPr lang="vi-VN" sz="2000" err="1">
                <a:solidFill>
                  <a:schemeClr val="tx1">
                    <a:lumMod val="95000"/>
                    <a:lumOff val="5000"/>
                  </a:schemeClr>
                </a:solidFill>
              </a:rPr>
              <a:t>Decibel</a:t>
            </a:r>
            <a:r>
              <a:rPr lang="vi-VN" sz="2000">
                <a:solidFill>
                  <a:schemeClr val="tx1">
                    <a:lumMod val="95000"/>
                    <a:lumOff val="5000"/>
                  </a:schemeClr>
                </a:solidFill>
              </a:rPr>
              <a:t> </a:t>
            </a:r>
            <a:r>
              <a:rPr lang="vi-VN" sz="2000" err="1">
                <a:solidFill>
                  <a:schemeClr val="tx1">
                    <a:lumMod val="95000"/>
                    <a:lumOff val="5000"/>
                  </a:schemeClr>
                </a:solidFill>
              </a:rPr>
              <a:t>Scale</a:t>
            </a:r>
            <a:endParaRPr lang="vi-VN" sz="2000">
              <a:solidFill>
                <a:schemeClr val="tx1">
                  <a:lumMod val="95000"/>
                  <a:lumOff val="5000"/>
                </a:schemeClr>
              </a:solidFill>
            </a:endParaRPr>
          </a:p>
          <a:p>
            <a:pPr marL="342900" indent="-342900">
              <a:buChar char="•"/>
            </a:pPr>
            <a:endParaRPr lang="vi-VN" sz="2000" b="1">
              <a:solidFill>
                <a:schemeClr val="tx1">
                  <a:lumMod val="95000"/>
                  <a:lumOff val="5000"/>
                </a:schemeClr>
              </a:solidFill>
            </a:endParaRPr>
          </a:p>
          <a:p>
            <a:endParaRPr lang="vi-VN" sz="2000">
              <a:solidFill>
                <a:schemeClr val="tx1">
                  <a:lumMod val="95000"/>
                  <a:lumOff val="5000"/>
                </a:schemeClr>
              </a:solidFill>
            </a:endParaRPr>
          </a:p>
          <a:p>
            <a:endParaRPr lang="vi-VN" sz="2000">
              <a:solidFill>
                <a:schemeClr val="tx1">
                  <a:lumMod val="95000"/>
                  <a:lumOff val="5000"/>
                </a:schemeClr>
              </a:solidFill>
            </a:endParaRPr>
          </a:p>
          <a:p>
            <a:endParaRPr lang="vi-VN" sz="2000">
              <a:solidFill>
                <a:schemeClr val="tx1">
                  <a:lumMod val="95000"/>
                  <a:lumOff val="5000"/>
                </a:schemeClr>
              </a:solidFill>
            </a:endParaRPr>
          </a:p>
          <a:p>
            <a:endParaRPr lang="vi-VN" sz="2000">
              <a:solidFill>
                <a:schemeClr val="tx1">
                  <a:lumMod val="95000"/>
                  <a:lumOff val="5000"/>
                </a:schemeClr>
              </a:solidFill>
            </a:endParaRPr>
          </a:p>
        </p:txBody>
      </p:sp>
      <p:pic>
        <p:nvPicPr>
          <p:cNvPr id="3" name="Hình ảnh 3">
            <a:extLst>
              <a:ext uri="{FF2B5EF4-FFF2-40B4-BE49-F238E27FC236}">
                <a16:creationId xmlns:a16="http://schemas.microsoft.com/office/drawing/2014/main" id="{8D94D58F-4F51-47C2-8644-F20D8F57DA14}"/>
              </a:ext>
            </a:extLst>
          </p:cNvPr>
          <p:cNvPicPr>
            <a:picLocks noChangeAspect="1"/>
          </p:cNvPicPr>
          <p:nvPr/>
        </p:nvPicPr>
        <p:blipFill>
          <a:blip r:embed="rId3"/>
          <a:stretch>
            <a:fillRect/>
          </a:stretch>
        </p:blipFill>
        <p:spPr>
          <a:xfrm>
            <a:off x="4800956" y="985633"/>
            <a:ext cx="3953878" cy="3534202"/>
          </a:xfrm>
          <a:prstGeom prst="rect">
            <a:avLst/>
          </a:prstGeom>
        </p:spPr>
      </p:pic>
      <p:sp>
        <p:nvSpPr>
          <p:cNvPr id="4" name="Hộp Văn bản 3">
            <a:extLst>
              <a:ext uri="{FF2B5EF4-FFF2-40B4-BE49-F238E27FC236}">
                <a16:creationId xmlns:a16="http://schemas.microsoft.com/office/drawing/2014/main" id="{0CC9D5E9-730C-4EB1-852C-4E8F7F7FA327}"/>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16</a:t>
            </a:r>
          </a:p>
        </p:txBody>
      </p:sp>
      <p:sp>
        <p:nvSpPr>
          <p:cNvPr id="5" name="Hộp Văn bản 4">
            <a:extLst>
              <a:ext uri="{FF2B5EF4-FFF2-40B4-BE49-F238E27FC236}">
                <a16:creationId xmlns:a16="http://schemas.microsoft.com/office/drawing/2014/main" id="{C9ABDCBF-5DA0-4211-A0FA-83AF6B5A54F4}"/>
              </a:ext>
            </a:extLst>
          </p:cNvPr>
          <p:cNvSpPr txBox="1"/>
          <p:nvPr/>
        </p:nvSpPr>
        <p:spPr>
          <a:xfrm>
            <a:off x="5541705" y="4638367"/>
            <a:ext cx="328704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1500"/>
              <a:t>Hình 2: Normalize Mel Spectrogram</a:t>
            </a:r>
          </a:p>
          <a:p>
            <a:pPr algn="ctr"/>
            <a:r>
              <a:rPr lang="vi-VN" sz="1500"/>
              <a:t>Nguồn : [4]</a:t>
            </a:r>
          </a:p>
        </p:txBody>
      </p:sp>
    </p:spTree>
    <p:extLst>
      <p:ext uri="{BB962C8B-B14F-4D97-AF65-F5344CB8AC3E}">
        <p14:creationId xmlns:p14="http://schemas.microsoft.com/office/powerpoint/2010/main" val="1720047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690" y="123825"/>
            <a:ext cx="5213985" cy="732155"/>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ĐẶC TRƯNG</a:t>
            </a:r>
          </a:p>
        </p:txBody>
      </p:sp>
      <p:sp>
        <p:nvSpPr>
          <p:cNvPr id="2" name="Hộp Văn bản 1">
            <a:extLst>
              <a:ext uri="{FF2B5EF4-FFF2-40B4-BE49-F238E27FC236}">
                <a16:creationId xmlns:a16="http://schemas.microsoft.com/office/drawing/2014/main" id="{51938FE8-C3BF-4B66-915F-DFCC49DCAEE0}"/>
              </a:ext>
            </a:extLst>
          </p:cNvPr>
          <p:cNvSpPr txBox="1"/>
          <p:nvPr/>
        </p:nvSpPr>
        <p:spPr>
          <a:xfrm>
            <a:off x="621131" y="982077"/>
            <a:ext cx="4096699"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endParaRPr lang="vi-VN" sz="2000" b="1">
              <a:solidFill>
                <a:schemeClr val="tx1">
                  <a:lumMod val="95000"/>
                  <a:lumOff val="5000"/>
                </a:schemeClr>
              </a:solidFill>
            </a:endParaRPr>
          </a:p>
          <a:p>
            <a:pPr marL="342900" indent="-342900">
              <a:buChar char="•"/>
            </a:pPr>
            <a:endParaRPr lang="vi-VN" sz="2000" b="1">
              <a:solidFill>
                <a:schemeClr val="tx1">
                  <a:lumMod val="95000"/>
                  <a:lumOff val="5000"/>
                </a:schemeClr>
              </a:solidFill>
            </a:endParaRPr>
          </a:p>
          <a:p>
            <a:pPr marL="342900" indent="-342900">
              <a:buChar char="•"/>
            </a:pPr>
            <a:r>
              <a:rPr lang="vi-VN" sz="2000" b="1">
                <a:solidFill>
                  <a:schemeClr val="tx1">
                    <a:lumMod val="95000"/>
                    <a:lumOff val="5000"/>
                  </a:schemeClr>
                </a:solidFill>
              </a:rPr>
              <a:t>Thang đo </a:t>
            </a:r>
            <a:r>
              <a:rPr lang="vi-VN" sz="2000" b="1" err="1">
                <a:solidFill>
                  <a:schemeClr val="tx1">
                    <a:lumMod val="95000"/>
                    <a:lumOff val="5000"/>
                  </a:schemeClr>
                </a:solidFill>
              </a:rPr>
              <a:t>Mel</a:t>
            </a:r>
            <a:r>
              <a:rPr lang="vi-VN" sz="2000" b="1">
                <a:solidFill>
                  <a:schemeClr val="tx1">
                    <a:lumMod val="95000"/>
                    <a:lumOff val="5000"/>
                  </a:schemeClr>
                </a:solidFill>
              </a:rPr>
              <a:t> </a:t>
            </a:r>
            <a:r>
              <a:rPr lang="vi-VN" sz="2000" b="1" err="1">
                <a:solidFill>
                  <a:schemeClr val="tx1">
                    <a:lumMod val="95000"/>
                    <a:lumOff val="5000"/>
                  </a:schemeClr>
                </a:solidFill>
              </a:rPr>
              <a:t>Scale</a:t>
            </a:r>
            <a:r>
              <a:rPr lang="vi-VN" sz="2000" b="1">
                <a:solidFill>
                  <a:schemeClr val="tx1">
                    <a:lumMod val="95000"/>
                    <a:lumOff val="5000"/>
                  </a:schemeClr>
                </a:solidFill>
              </a:rPr>
              <a:t>:</a:t>
            </a:r>
          </a:p>
          <a:p>
            <a:r>
              <a:rPr lang="vi-VN" sz="2000" err="1">
                <a:solidFill>
                  <a:schemeClr val="tx1">
                    <a:lumMod val="95000"/>
                    <a:lumOff val="5000"/>
                  </a:schemeClr>
                </a:solidFill>
              </a:rPr>
              <a:t>Tần</a:t>
            </a:r>
            <a:r>
              <a:rPr lang="vi-VN" sz="2000">
                <a:solidFill>
                  <a:schemeClr val="tx1">
                    <a:lumMod val="95000"/>
                    <a:lumOff val="5000"/>
                  </a:schemeClr>
                </a:solidFill>
              </a:rPr>
              <a:t> </a:t>
            </a:r>
            <a:r>
              <a:rPr lang="vi-VN" sz="2000" err="1">
                <a:solidFill>
                  <a:schemeClr val="tx1">
                    <a:lumMod val="95000"/>
                    <a:lumOff val="5000"/>
                  </a:schemeClr>
                </a:solidFill>
              </a:rPr>
              <a:t>số</a:t>
            </a:r>
            <a:r>
              <a:rPr lang="vi-VN" sz="2000">
                <a:solidFill>
                  <a:schemeClr val="tx1">
                    <a:lumMod val="95000"/>
                    <a:lumOff val="5000"/>
                  </a:schemeClr>
                </a:solidFill>
              </a:rPr>
              <a:t> </a:t>
            </a:r>
            <a:r>
              <a:rPr lang="vi-VN" sz="2000" err="1">
                <a:solidFill>
                  <a:schemeClr val="tx1">
                    <a:lumMod val="95000"/>
                    <a:lumOff val="5000"/>
                  </a:schemeClr>
                </a:solidFill>
              </a:rPr>
              <a:t>được</a:t>
            </a:r>
            <a:r>
              <a:rPr lang="vi-VN" sz="2000">
                <a:solidFill>
                  <a:schemeClr val="tx1">
                    <a:lumMod val="95000"/>
                    <a:lumOff val="5000"/>
                  </a:schemeClr>
                </a:solidFill>
              </a:rPr>
              <a:t> </a:t>
            </a:r>
            <a:r>
              <a:rPr lang="vi-VN" sz="2000" err="1">
                <a:solidFill>
                  <a:schemeClr val="tx1">
                    <a:lumMod val="95000"/>
                    <a:lumOff val="5000"/>
                  </a:schemeClr>
                </a:solidFill>
              </a:rPr>
              <a:t>đánh</a:t>
            </a:r>
            <a:r>
              <a:rPr lang="vi-VN" sz="2000">
                <a:solidFill>
                  <a:schemeClr val="tx1">
                    <a:lumMod val="95000"/>
                    <a:lumOff val="5000"/>
                  </a:schemeClr>
                </a:solidFill>
              </a:rPr>
              <a:t> </a:t>
            </a:r>
            <a:r>
              <a:rPr lang="vi-VN" sz="2000" err="1">
                <a:solidFill>
                  <a:schemeClr val="tx1">
                    <a:lumMod val="95000"/>
                    <a:lumOff val="5000"/>
                  </a:schemeClr>
                </a:solidFill>
              </a:rPr>
              <a:t>giá</a:t>
            </a:r>
            <a:r>
              <a:rPr lang="vi-VN" sz="2000">
                <a:solidFill>
                  <a:schemeClr val="tx1">
                    <a:lumMod val="95000"/>
                    <a:lumOff val="5000"/>
                  </a:schemeClr>
                </a:solidFill>
              </a:rPr>
              <a:t> </a:t>
            </a:r>
            <a:r>
              <a:rPr lang="vi-VN" sz="2000" err="1">
                <a:solidFill>
                  <a:schemeClr val="tx1">
                    <a:lumMod val="95000"/>
                    <a:lumOff val="5000"/>
                  </a:schemeClr>
                </a:solidFill>
              </a:rPr>
              <a:t>bằng</a:t>
            </a:r>
            <a:r>
              <a:rPr lang="vi-VN" sz="2000">
                <a:solidFill>
                  <a:schemeClr val="tx1">
                    <a:lumMod val="95000"/>
                    <a:lumOff val="5000"/>
                  </a:schemeClr>
                </a:solidFill>
              </a:rPr>
              <a:t> nhau </a:t>
            </a:r>
            <a:r>
              <a:rPr lang="vi-VN" sz="2000" err="1">
                <a:solidFill>
                  <a:schemeClr val="tx1">
                    <a:lumMod val="95000"/>
                    <a:lumOff val="5000"/>
                  </a:schemeClr>
                </a:solidFill>
              </a:rPr>
              <a:t>về</a:t>
            </a:r>
            <a:r>
              <a:rPr lang="vi-VN" sz="2000">
                <a:solidFill>
                  <a:schemeClr val="tx1">
                    <a:lumMod val="95000"/>
                    <a:lumOff val="5000"/>
                  </a:schemeClr>
                </a:solidFill>
              </a:rPr>
              <a:t> </a:t>
            </a:r>
            <a:r>
              <a:rPr lang="vi-VN" sz="2000" err="1">
                <a:solidFill>
                  <a:schemeClr val="tx1">
                    <a:lumMod val="95000"/>
                    <a:lumOff val="5000"/>
                  </a:schemeClr>
                </a:solidFill>
              </a:rPr>
              <a:t>khoảng</a:t>
            </a:r>
            <a:r>
              <a:rPr lang="vi-VN" sz="2000">
                <a:solidFill>
                  <a:schemeClr val="tx1">
                    <a:lumMod val="95000"/>
                    <a:lumOff val="5000"/>
                  </a:schemeClr>
                </a:solidFill>
              </a:rPr>
              <a:t> </a:t>
            </a:r>
            <a:r>
              <a:rPr lang="vi-VN" sz="2000" err="1">
                <a:solidFill>
                  <a:schemeClr val="tx1">
                    <a:lumMod val="95000"/>
                    <a:lumOff val="5000"/>
                  </a:schemeClr>
                </a:solidFill>
              </a:rPr>
              <a:t>cách</a:t>
            </a:r>
            <a:r>
              <a:rPr lang="vi-VN" sz="2000">
                <a:solidFill>
                  <a:schemeClr val="tx1">
                    <a:lumMod val="95000"/>
                    <a:lumOff val="5000"/>
                  </a:schemeClr>
                </a:solidFill>
              </a:rPr>
              <a:t> cao </a:t>
            </a:r>
            <a:r>
              <a:rPr lang="vi-VN" sz="2000" err="1">
                <a:solidFill>
                  <a:schemeClr val="tx1">
                    <a:lumMod val="95000"/>
                    <a:lumOff val="5000"/>
                  </a:schemeClr>
                </a:solidFill>
              </a:rPr>
              <a:t>độ</a:t>
            </a:r>
            <a:r>
              <a:rPr lang="vi-VN" sz="2000">
                <a:solidFill>
                  <a:schemeClr val="tx1">
                    <a:lumMod val="95000"/>
                    <a:lumOff val="5000"/>
                  </a:schemeClr>
                </a:solidFill>
              </a:rPr>
              <a:t>.</a:t>
            </a:r>
            <a:endParaRPr lang="vi-VN" sz="2000" b="1">
              <a:solidFill>
                <a:schemeClr val="tx1">
                  <a:lumMod val="95000"/>
                  <a:lumOff val="5000"/>
                </a:schemeClr>
              </a:solidFill>
            </a:endParaRPr>
          </a:p>
          <a:p>
            <a:endParaRPr lang="vi-VN" sz="2000">
              <a:solidFill>
                <a:schemeClr val="tx1">
                  <a:lumMod val="95000"/>
                  <a:lumOff val="5000"/>
                </a:schemeClr>
              </a:solidFill>
            </a:endParaRPr>
          </a:p>
          <a:p>
            <a:endParaRPr lang="vi-VN" sz="2000">
              <a:solidFill>
                <a:schemeClr val="tx1">
                  <a:lumMod val="95000"/>
                  <a:lumOff val="5000"/>
                </a:schemeClr>
              </a:solidFill>
            </a:endParaRPr>
          </a:p>
          <a:p>
            <a:endParaRPr lang="vi-VN" sz="2000">
              <a:solidFill>
                <a:schemeClr val="tx1">
                  <a:lumMod val="95000"/>
                  <a:lumOff val="5000"/>
                </a:schemeClr>
              </a:solidFill>
            </a:endParaRPr>
          </a:p>
          <a:p>
            <a:endParaRPr lang="vi-VN" sz="2000">
              <a:solidFill>
                <a:schemeClr val="tx1">
                  <a:lumMod val="95000"/>
                  <a:lumOff val="5000"/>
                </a:schemeClr>
              </a:solidFill>
            </a:endParaRPr>
          </a:p>
          <a:p>
            <a:endParaRPr lang="vi-VN" sz="2000">
              <a:solidFill>
                <a:schemeClr val="tx1">
                  <a:lumMod val="95000"/>
                  <a:lumOff val="5000"/>
                </a:schemeClr>
              </a:solidFill>
            </a:endParaRPr>
          </a:p>
        </p:txBody>
      </p:sp>
      <p:pic>
        <p:nvPicPr>
          <p:cNvPr id="4" name="Hình ảnh 4">
            <a:extLst>
              <a:ext uri="{FF2B5EF4-FFF2-40B4-BE49-F238E27FC236}">
                <a16:creationId xmlns:a16="http://schemas.microsoft.com/office/drawing/2014/main" id="{CE9DDC72-2495-4729-8A84-1EC66E923A1B}"/>
              </a:ext>
            </a:extLst>
          </p:cNvPr>
          <p:cNvPicPr>
            <a:picLocks noChangeAspect="1"/>
          </p:cNvPicPr>
          <p:nvPr/>
        </p:nvPicPr>
        <p:blipFill>
          <a:blip r:embed="rId3"/>
          <a:stretch>
            <a:fillRect/>
          </a:stretch>
        </p:blipFill>
        <p:spPr>
          <a:xfrm>
            <a:off x="4797238" y="981414"/>
            <a:ext cx="3792070" cy="3483230"/>
          </a:xfrm>
          <a:prstGeom prst="rect">
            <a:avLst/>
          </a:prstGeom>
        </p:spPr>
      </p:pic>
      <p:sp>
        <p:nvSpPr>
          <p:cNvPr id="3" name="Hộp Văn bản 2">
            <a:extLst>
              <a:ext uri="{FF2B5EF4-FFF2-40B4-BE49-F238E27FC236}">
                <a16:creationId xmlns:a16="http://schemas.microsoft.com/office/drawing/2014/main" id="{D547F3C2-DA28-4A64-ABB4-FFE4711E7D68}"/>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17</a:t>
            </a:r>
          </a:p>
        </p:txBody>
      </p:sp>
      <p:sp>
        <p:nvSpPr>
          <p:cNvPr id="5" name="Hộp Văn bản 4">
            <a:extLst>
              <a:ext uri="{FF2B5EF4-FFF2-40B4-BE49-F238E27FC236}">
                <a16:creationId xmlns:a16="http://schemas.microsoft.com/office/drawing/2014/main" id="{23CF0BF2-72E6-4D54-A49B-DCD98E9729F8}"/>
              </a:ext>
            </a:extLst>
          </p:cNvPr>
          <p:cNvSpPr txBox="1"/>
          <p:nvPr/>
        </p:nvSpPr>
        <p:spPr>
          <a:xfrm>
            <a:off x="5550923" y="4518536"/>
            <a:ext cx="274319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1500" err="1"/>
              <a:t>Hình</a:t>
            </a:r>
            <a:r>
              <a:rPr lang="vi-VN" sz="1500"/>
              <a:t> 3: Thang đo </a:t>
            </a:r>
            <a:r>
              <a:rPr lang="vi-VN" sz="1500" err="1"/>
              <a:t>Mel</a:t>
            </a:r>
            <a:r>
              <a:rPr lang="vi-VN" sz="1500"/>
              <a:t> </a:t>
            </a:r>
            <a:r>
              <a:rPr lang="vi-VN" sz="1500" err="1"/>
              <a:t>Scale</a:t>
            </a:r>
          </a:p>
          <a:p>
            <a:pPr algn="ctr"/>
            <a:r>
              <a:rPr lang="vi-VN" sz="1500"/>
              <a:t>Nguồn: [4]</a:t>
            </a:r>
          </a:p>
        </p:txBody>
      </p:sp>
    </p:spTree>
    <p:extLst>
      <p:ext uri="{BB962C8B-B14F-4D97-AF65-F5344CB8AC3E}">
        <p14:creationId xmlns:p14="http://schemas.microsoft.com/office/powerpoint/2010/main" val="3578062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690" y="123825"/>
            <a:ext cx="5213985" cy="732155"/>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ĐẶC TRƯNG</a:t>
            </a:r>
          </a:p>
        </p:txBody>
      </p:sp>
      <p:sp>
        <p:nvSpPr>
          <p:cNvPr id="2" name="Hộp Văn bản 1">
            <a:extLst>
              <a:ext uri="{FF2B5EF4-FFF2-40B4-BE49-F238E27FC236}">
                <a16:creationId xmlns:a16="http://schemas.microsoft.com/office/drawing/2014/main" id="{51938FE8-C3BF-4B66-915F-DFCC49DCAEE0}"/>
              </a:ext>
            </a:extLst>
          </p:cNvPr>
          <p:cNvSpPr txBox="1"/>
          <p:nvPr/>
        </p:nvSpPr>
        <p:spPr>
          <a:xfrm>
            <a:off x="621131" y="982077"/>
            <a:ext cx="3730939"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endParaRPr lang="vi-VN" sz="2000" b="1">
              <a:solidFill>
                <a:schemeClr val="tx1">
                  <a:lumMod val="95000"/>
                  <a:lumOff val="5000"/>
                </a:schemeClr>
              </a:solidFill>
            </a:endParaRPr>
          </a:p>
          <a:p>
            <a:pPr marL="342900" indent="-342900">
              <a:buChar char="•"/>
            </a:pPr>
            <a:endParaRPr lang="vi-VN" sz="2000" b="1">
              <a:solidFill>
                <a:schemeClr val="tx1">
                  <a:lumMod val="95000"/>
                  <a:lumOff val="5000"/>
                </a:schemeClr>
              </a:solidFill>
            </a:endParaRPr>
          </a:p>
          <a:p>
            <a:pPr marL="342900" indent="-342900">
              <a:buChar char="•"/>
            </a:pPr>
            <a:r>
              <a:rPr lang="vi-VN" sz="2000" b="1">
                <a:solidFill>
                  <a:schemeClr val="tx1">
                    <a:lumMod val="95000"/>
                    <a:lumOff val="5000"/>
                  </a:schemeClr>
                </a:solidFill>
              </a:rPr>
              <a:t>Thang đo </a:t>
            </a:r>
            <a:r>
              <a:rPr lang="vi-VN" sz="2000" b="1" err="1">
                <a:solidFill>
                  <a:schemeClr val="tx1">
                    <a:lumMod val="95000"/>
                    <a:lumOff val="5000"/>
                  </a:schemeClr>
                </a:solidFill>
              </a:rPr>
              <a:t>Decibel</a:t>
            </a:r>
            <a:r>
              <a:rPr lang="vi-VN" sz="2000" b="1">
                <a:solidFill>
                  <a:schemeClr val="tx1">
                    <a:lumMod val="95000"/>
                    <a:lumOff val="5000"/>
                  </a:schemeClr>
                </a:solidFill>
              </a:rPr>
              <a:t> </a:t>
            </a:r>
            <a:r>
              <a:rPr lang="vi-VN" sz="2000" b="1" err="1">
                <a:solidFill>
                  <a:schemeClr val="tx1">
                    <a:lumMod val="95000"/>
                    <a:lumOff val="5000"/>
                  </a:schemeClr>
                </a:solidFill>
              </a:rPr>
              <a:t>Scale</a:t>
            </a:r>
            <a:r>
              <a:rPr lang="vi-VN" sz="2000" b="1">
                <a:solidFill>
                  <a:schemeClr val="tx1">
                    <a:lumMod val="95000"/>
                    <a:lumOff val="5000"/>
                  </a:schemeClr>
                </a:solidFill>
              </a:rPr>
              <a:t>:</a:t>
            </a:r>
          </a:p>
          <a:p>
            <a:r>
              <a:rPr lang="vi-VN" sz="2000">
                <a:solidFill>
                  <a:schemeClr val="tx1">
                    <a:lumMod val="95000"/>
                    <a:lumOff val="5000"/>
                  </a:schemeClr>
                </a:solidFill>
              </a:rPr>
              <a:t>Biên </a:t>
            </a:r>
            <a:r>
              <a:rPr lang="vi-VN" sz="2000" err="1">
                <a:solidFill>
                  <a:schemeClr val="tx1">
                    <a:lumMod val="95000"/>
                    <a:lumOff val="5000"/>
                  </a:schemeClr>
                </a:solidFill>
              </a:rPr>
              <a:t>độ</a:t>
            </a:r>
            <a:r>
              <a:rPr lang="vi-VN" sz="2000">
                <a:solidFill>
                  <a:schemeClr val="tx1">
                    <a:lumMod val="95000"/>
                    <a:lumOff val="5000"/>
                  </a:schemeClr>
                </a:solidFill>
              </a:rPr>
              <a:t> </a:t>
            </a:r>
            <a:r>
              <a:rPr lang="vi-VN" sz="2000" err="1">
                <a:solidFill>
                  <a:schemeClr val="tx1">
                    <a:lumMod val="95000"/>
                    <a:lumOff val="5000"/>
                  </a:schemeClr>
                </a:solidFill>
              </a:rPr>
              <a:t>để</a:t>
            </a:r>
            <a:r>
              <a:rPr lang="vi-VN" sz="2000">
                <a:solidFill>
                  <a:schemeClr val="tx1">
                    <a:lumMod val="95000"/>
                    <a:lumOff val="5000"/>
                  </a:schemeClr>
                </a:solidFill>
              </a:rPr>
              <a:t> </a:t>
            </a:r>
            <a:r>
              <a:rPr lang="vi-VN" sz="2000" err="1">
                <a:solidFill>
                  <a:schemeClr val="tx1">
                    <a:lumMod val="95000"/>
                    <a:lumOff val="5000"/>
                  </a:schemeClr>
                </a:solidFill>
              </a:rPr>
              <a:t>tính</a:t>
            </a:r>
            <a:r>
              <a:rPr lang="vi-VN" sz="2000">
                <a:solidFill>
                  <a:schemeClr val="tx1">
                    <a:lumMod val="95000"/>
                    <a:lumOff val="5000"/>
                  </a:schemeClr>
                </a:solidFill>
              </a:rPr>
              <a:t> </a:t>
            </a:r>
            <a:r>
              <a:rPr lang="vi-VN" sz="2000" err="1">
                <a:solidFill>
                  <a:schemeClr val="tx1">
                    <a:lumMod val="95000"/>
                    <a:lumOff val="5000"/>
                  </a:schemeClr>
                </a:solidFill>
              </a:rPr>
              <a:t>toán</a:t>
            </a:r>
            <a:r>
              <a:rPr lang="vi-VN" sz="2000">
                <a:solidFill>
                  <a:schemeClr val="tx1">
                    <a:lumMod val="95000"/>
                    <a:lumOff val="5000"/>
                  </a:schemeClr>
                </a:solidFill>
              </a:rPr>
              <a:t> </a:t>
            </a:r>
            <a:r>
              <a:rPr lang="vi-VN" sz="2000" err="1">
                <a:solidFill>
                  <a:schemeClr val="tx1">
                    <a:lumMod val="95000"/>
                    <a:lumOff val="5000"/>
                  </a:schemeClr>
                </a:solidFill>
              </a:rPr>
              <a:t>độ</a:t>
            </a:r>
            <a:r>
              <a:rPr lang="vi-VN" sz="2000">
                <a:solidFill>
                  <a:schemeClr val="tx1">
                    <a:lumMod val="95000"/>
                    <a:lumOff val="5000"/>
                  </a:schemeClr>
                </a:solidFill>
              </a:rPr>
              <a:t> </a:t>
            </a:r>
            <a:r>
              <a:rPr lang="vi-VN" sz="2000" err="1">
                <a:solidFill>
                  <a:schemeClr val="tx1">
                    <a:lumMod val="95000"/>
                    <a:lumOff val="5000"/>
                  </a:schemeClr>
                </a:solidFill>
              </a:rPr>
              <a:t>lớn</a:t>
            </a:r>
            <a:r>
              <a:rPr lang="vi-VN" sz="2000">
                <a:solidFill>
                  <a:schemeClr val="tx1">
                    <a:lumMod val="95000"/>
                    <a:lumOff val="5000"/>
                  </a:schemeClr>
                </a:solidFill>
              </a:rPr>
              <a:t> </a:t>
            </a:r>
            <a:r>
              <a:rPr lang="vi-VN" sz="2000" err="1">
                <a:solidFill>
                  <a:schemeClr val="tx1">
                    <a:lumMod val="95000"/>
                    <a:lumOff val="5000"/>
                  </a:schemeClr>
                </a:solidFill>
              </a:rPr>
              <a:t>của</a:t>
            </a:r>
            <a:r>
              <a:rPr lang="vi-VN" sz="2000">
                <a:solidFill>
                  <a:schemeClr val="tx1">
                    <a:lumMod val="95000"/>
                    <a:lumOff val="5000"/>
                  </a:schemeClr>
                </a:solidFill>
              </a:rPr>
              <a:t> âm thanh (</a:t>
            </a:r>
            <a:r>
              <a:rPr lang="vi-VN" sz="2000" err="1">
                <a:solidFill>
                  <a:schemeClr val="tx1">
                    <a:lumMod val="95000"/>
                    <a:lumOff val="5000"/>
                  </a:schemeClr>
                </a:solidFill>
              </a:rPr>
              <a:t>db</a:t>
            </a:r>
            <a:r>
              <a:rPr lang="vi-VN" sz="2000">
                <a:solidFill>
                  <a:schemeClr val="tx1">
                    <a:lumMod val="95000"/>
                    <a:lumOff val="5000"/>
                  </a:schemeClr>
                </a:solidFill>
              </a:rPr>
              <a:t>)</a:t>
            </a:r>
            <a:endParaRPr lang="vi-VN" sz="2000" b="1">
              <a:solidFill>
                <a:schemeClr val="tx1">
                  <a:lumMod val="95000"/>
                  <a:lumOff val="5000"/>
                </a:schemeClr>
              </a:solidFill>
            </a:endParaRPr>
          </a:p>
          <a:p>
            <a:pPr marL="342900" indent="-342900">
              <a:buChar char="•"/>
            </a:pPr>
            <a:endParaRPr lang="vi-VN" sz="2000" b="1">
              <a:solidFill>
                <a:schemeClr val="tx1">
                  <a:lumMod val="95000"/>
                  <a:lumOff val="5000"/>
                </a:schemeClr>
              </a:solidFill>
            </a:endParaRPr>
          </a:p>
          <a:p>
            <a:pPr marL="342900" indent="-342900">
              <a:buFont typeface="Arial" panose="020B0604020202020204"/>
              <a:buChar char="•"/>
            </a:pPr>
            <a:endParaRPr lang="vi-VN" sz="2000" b="1">
              <a:solidFill>
                <a:schemeClr val="tx1">
                  <a:lumMod val="95000"/>
                  <a:lumOff val="5000"/>
                </a:schemeClr>
              </a:solidFill>
            </a:endParaRPr>
          </a:p>
          <a:p>
            <a:pPr marL="342900" indent="-342900">
              <a:buFont typeface="Wingdings" panose="020B0604020202020204"/>
              <a:buChar char="Ø"/>
            </a:pPr>
            <a:endParaRPr lang="vi-VN" sz="2000">
              <a:solidFill>
                <a:schemeClr val="tx1">
                  <a:lumMod val="95000"/>
                  <a:lumOff val="5000"/>
                </a:schemeClr>
              </a:solidFill>
            </a:endParaRPr>
          </a:p>
          <a:p>
            <a:endParaRPr lang="vi-VN" sz="2000">
              <a:solidFill>
                <a:schemeClr val="tx1">
                  <a:lumMod val="95000"/>
                  <a:lumOff val="5000"/>
                </a:schemeClr>
              </a:solidFill>
            </a:endParaRPr>
          </a:p>
          <a:p>
            <a:endParaRPr lang="vi-VN" sz="2000">
              <a:solidFill>
                <a:schemeClr val="tx1">
                  <a:lumMod val="95000"/>
                  <a:lumOff val="5000"/>
                </a:schemeClr>
              </a:solidFill>
            </a:endParaRPr>
          </a:p>
          <a:p>
            <a:endParaRPr lang="vi-VN" sz="2000">
              <a:solidFill>
                <a:schemeClr val="tx1">
                  <a:lumMod val="95000"/>
                  <a:lumOff val="5000"/>
                </a:schemeClr>
              </a:solidFill>
            </a:endParaRPr>
          </a:p>
          <a:p>
            <a:endParaRPr lang="vi-VN" sz="2000">
              <a:solidFill>
                <a:schemeClr val="tx1">
                  <a:lumMod val="95000"/>
                  <a:lumOff val="5000"/>
                </a:schemeClr>
              </a:solidFill>
            </a:endParaRPr>
          </a:p>
        </p:txBody>
      </p:sp>
      <p:pic>
        <p:nvPicPr>
          <p:cNvPr id="3" name="Hình ảnh 4">
            <a:extLst>
              <a:ext uri="{FF2B5EF4-FFF2-40B4-BE49-F238E27FC236}">
                <a16:creationId xmlns:a16="http://schemas.microsoft.com/office/drawing/2014/main" id="{5C0948F4-BA29-45D2-81CE-69F585BCB4BD}"/>
              </a:ext>
            </a:extLst>
          </p:cNvPr>
          <p:cNvPicPr>
            <a:picLocks noChangeAspect="1"/>
          </p:cNvPicPr>
          <p:nvPr/>
        </p:nvPicPr>
        <p:blipFill>
          <a:blip r:embed="rId3"/>
          <a:stretch>
            <a:fillRect/>
          </a:stretch>
        </p:blipFill>
        <p:spPr>
          <a:xfrm>
            <a:off x="5414679" y="661835"/>
            <a:ext cx="3001296" cy="3893826"/>
          </a:xfrm>
          <a:prstGeom prst="rect">
            <a:avLst/>
          </a:prstGeom>
        </p:spPr>
      </p:pic>
      <p:sp>
        <p:nvSpPr>
          <p:cNvPr id="4" name="Hộp Văn bản 3">
            <a:extLst>
              <a:ext uri="{FF2B5EF4-FFF2-40B4-BE49-F238E27FC236}">
                <a16:creationId xmlns:a16="http://schemas.microsoft.com/office/drawing/2014/main" id="{1CE722D8-A6C8-498B-B99C-A5B38E667377}"/>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18</a:t>
            </a:r>
          </a:p>
        </p:txBody>
      </p:sp>
      <p:sp>
        <p:nvSpPr>
          <p:cNvPr id="5" name="Hộp Văn bản 4">
            <a:extLst>
              <a:ext uri="{FF2B5EF4-FFF2-40B4-BE49-F238E27FC236}">
                <a16:creationId xmlns:a16="http://schemas.microsoft.com/office/drawing/2014/main" id="{CC3DCC6F-CC7E-4982-B604-4958A17F909F}"/>
              </a:ext>
            </a:extLst>
          </p:cNvPr>
          <p:cNvSpPr txBox="1"/>
          <p:nvPr/>
        </p:nvSpPr>
        <p:spPr>
          <a:xfrm>
            <a:off x="5716843" y="4601496"/>
            <a:ext cx="274319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1500"/>
              <a:t>Hình 4 : Thang đo Decibel</a:t>
            </a:r>
          </a:p>
          <a:p>
            <a:pPr algn="ctr"/>
            <a:r>
              <a:rPr lang="vi-VN" sz="1500"/>
              <a:t>Nguồn: [4]</a:t>
            </a:r>
          </a:p>
        </p:txBody>
      </p:sp>
    </p:spTree>
    <p:extLst>
      <p:ext uri="{BB962C8B-B14F-4D97-AF65-F5344CB8AC3E}">
        <p14:creationId xmlns:p14="http://schemas.microsoft.com/office/powerpoint/2010/main" val="403262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690" y="123825"/>
            <a:ext cx="5213985" cy="732155"/>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MÔ HÌNH</a:t>
            </a:r>
            <a:endParaRPr lang="vi-VN">
              <a:latin typeface="Arial"/>
            </a:endParaRPr>
          </a:p>
        </p:txBody>
      </p:sp>
      <p:sp>
        <p:nvSpPr>
          <p:cNvPr id="2" name="Hộp Văn bản 1">
            <a:extLst>
              <a:ext uri="{FF2B5EF4-FFF2-40B4-BE49-F238E27FC236}">
                <a16:creationId xmlns:a16="http://schemas.microsoft.com/office/drawing/2014/main" id="{51938FE8-C3BF-4B66-915F-DFCC49DCAEE0}"/>
              </a:ext>
            </a:extLst>
          </p:cNvPr>
          <p:cNvSpPr txBox="1"/>
          <p:nvPr/>
        </p:nvSpPr>
        <p:spPr>
          <a:xfrm>
            <a:off x="621131" y="982077"/>
            <a:ext cx="7518079"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vi-VN" sz="2400" b="1" err="1">
                <a:solidFill>
                  <a:schemeClr val="tx1">
                    <a:lumMod val="95000"/>
                    <a:lumOff val="5000"/>
                  </a:schemeClr>
                </a:solidFill>
              </a:rPr>
              <a:t>Machine</a:t>
            </a:r>
            <a:r>
              <a:rPr lang="vi-VN" sz="2400" b="1">
                <a:solidFill>
                  <a:schemeClr val="tx1">
                    <a:lumMod val="95000"/>
                    <a:lumOff val="5000"/>
                  </a:schemeClr>
                </a:solidFill>
              </a:rPr>
              <a:t> </a:t>
            </a:r>
            <a:r>
              <a:rPr lang="vi-VN" sz="2400" b="1" err="1">
                <a:solidFill>
                  <a:schemeClr val="tx1">
                    <a:lumMod val="95000"/>
                    <a:lumOff val="5000"/>
                  </a:schemeClr>
                </a:solidFill>
              </a:rPr>
              <a:t>Learning</a:t>
            </a:r>
            <a:r>
              <a:rPr lang="vi-VN" sz="2400" b="1">
                <a:solidFill>
                  <a:schemeClr val="tx1">
                    <a:lumMod val="95000"/>
                    <a:lumOff val="5000"/>
                  </a:schemeClr>
                </a:solidFill>
              </a:rPr>
              <a:t> Traditional </a:t>
            </a:r>
            <a:r>
              <a:rPr lang="vi-VN" sz="2400" b="1" err="1">
                <a:solidFill>
                  <a:schemeClr val="tx1">
                    <a:lumMod val="95000"/>
                    <a:lumOff val="5000"/>
                  </a:schemeClr>
                </a:solidFill>
              </a:rPr>
              <a:t>based</a:t>
            </a:r>
            <a:endParaRPr lang="vi-VN" sz="2400" b="1">
              <a:solidFill>
                <a:schemeClr val="tx1">
                  <a:lumMod val="95000"/>
                  <a:lumOff val="5000"/>
                </a:schemeClr>
              </a:solidFill>
            </a:endParaRPr>
          </a:p>
          <a:p>
            <a:pPr marL="342900" indent="-342900">
              <a:buChar char="•"/>
            </a:pPr>
            <a:endParaRPr lang="vi-VN" sz="2400" b="1">
              <a:solidFill>
                <a:schemeClr val="tx1">
                  <a:lumMod val="95000"/>
                  <a:lumOff val="5000"/>
                </a:schemeClr>
              </a:solidFill>
            </a:endParaRPr>
          </a:p>
          <a:p>
            <a:pPr marL="342900" indent="-342900">
              <a:buChar char="•"/>
            </a:pPr>
            <a:endParaRPr lang="vi-VN" sz="2400" b="1">
              <a:solidFill>
                <a:schemeClr val="tx1">
                  <a:lumMod val="95000"/>
                  <a:lumOff val="5000"/>
                </a:schemeClr>
              </a:solidFill>
            </a:endParaRPr>
          </a:p>
          <a:p>
            <a:pPr marL="342900" indent="-342900">
              <a:buChar char="•"/>
            </a:pPr>
            <a:r>
              <a:rPr lang="vi-VN" sz="2400" b="1" err="1">
                <a:solidFill>
                  <a:schemeClr val="tx1">
                    <a:lumMod val="95000"/>
                    <a:lumOff val="5000"/>
                  </a:schemeClr>
                </a:solidFill>
              </a:rPr>
              <a:t>Deep</a:t>
            </a:r>
            <a:r>
              <a:rPr lang="vi-VN" sz="2400" b="1">
                <a:solidFill>
                  <a:schemeClr val="tx1">
                    <a:lumMod val="95000"/>
                    <a:lumOff val="5000"/>
                  </a:schemeClr>
                </a:solidFill>
              </a:rPr>
              <a:t> </a:t>
            </a:r>
            <a:r>
              <a:rPr lang="vi-VN" sz="2400" b="1" err="1">
                <a:solidFill>
                  <a:schemeClr val="tx1">
                    <a:lumMod val="95000"/>
                    <a:lumOff val="5000"/>
                  </a:schemeClr>
                </a:solidFill>
              </a:rPr>
              <a:t>Learning</a:t>
            </a:r>
            <a:r>
              <a:rPr lang="vi-VN" sz="2400" b="1">
                <a:solidFill>
                  <a:schemeClr val="tx1">
                    <a:lumMod val="95000"/>
                    <a:lumOff val="5000"/>
                  </a:schemeClr>
                </a:solidFill>
              </a:rPr>
              <a:t> </a:t>
            </a:r>
            <a:r>
              <a:rPr lang="vi-VN" sz="2400" b="1" err="1">
                <a:solidFill>
                  <a:schemeClr val="tx1">
                    <a:lumMod val="95000"/>
                    <a:lumOff val="5000"/>
                  </a:schemeClr>
                </a:solidFill>
              </a:rPr>
              <a:t>based</a:t>
            </a:r>
          </a:p>
          <a:p>
            <a:endParaRPr lang="vi-VN" sz="2000">
              <a:solidFill>
                <a:schemeClr val="tx1">
                  <a:lumMod val="95000"/>
                  <a:lumOff val="5000"/>
                </a:schemeClr>
              </a:solidFill>
            </a:endParaRPr>
          </a:p>
        </p:txBody>
      </p:sp>
      <p:sp>
        <p:nvSpPr>
          <p:cNvPr id="3" name="Hộp Văn bản 2">
            <a:extLst>
              <a:ext uri="{FF2B5EF4-FFF2-40B4-BE49-F238E27FC236}">
                <a16:creationId xmlns:a16="http://schemas.microsoft.com/office/drawing/2014/main" id="{14E30CF4-BFF2-4BB3-B4E6-CA16DB73D015}"/>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19</a:t>
            </a:r>
          </a:p>
        </p:txBody>
      </p:sp>
    </p:spTree>
    <p:extLst>
      <p:ext uri="{BB962C8B-B14F-4D97-AF65-F5344CB8AC3E}">
        <p14:creationId xmlns:p14="http://schemas.microsoft.com/office/powerpoint/2010/main" val="1681481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flipH="1">
            <a:off x="971550" y="1073584"/>
            <a:ext cx="6481445" cy="1022350"/>
          </a:xfrm>
        </p:spPr>
        <p:txBody>
          <a:bodyPr/>
          <a:lstStyle/>
          <a:p>
            <a:r>
              <a:rPr lang="en-US">
                <a:solidFill>
                  <a:srgbClr val="0070C0"/>
                </a:solidFill>
                <a:latin typeface="Arial"/>
                <a:cs typeface="Arial"/>
              </a:rPr>
              <a:t>2. GIẢI QUYẾT VẤN ĐỀ</a:t>
            </a:r>
            <a:endParaRPr lang="vi-VN">
              <a:latin typeface="Arial"/>
              <a:cs typeface="Arial"/>
            </a:endParaRPr>
          </a:p>
        </p:txBody>
      </p:sp>
      <p:sp>
        <p:nvSpPr>
          <p:cNvPr id="6" name="Title 5"/>
          <p:cNvSpPr>
            <a:spLocks noGrp="1"/>
          </p:cNvSpPr>
          <p:nvPr>
            <p:ph type="title" idx="2"/>
          </p:nvPr>
        </p:nvSpPr>
        <p:spPr>
          <a:xfrm flipH="1">
            <a:off x="971550" y="123825"/>
            <a:ext cx="6657340" cy="1022350"/>
          </a:xfrm>
        </p:spPr>
        <p:txBody>
          <a:bodyPr/>
          <a:lstStyle/>
          <a:p>
            <a:r>
              <a:rPr lang="en-US" sz="3600">
                <a:solidFill>
                  <a:srgbClr val="0070C0"/>
                </a:solidFill>
                <a:latin typeface="Arial"/>
                <a:cs typeface="Arial"/>
              </a:rPr>
              <a:t>1. ĐỊNH NGHĨA</a:t>
            </a:r>
          </a:p>
        </p:txBody>
      </p:sp>
      <p:sp>
        <p:nvSpPr>
          <p:cNvPr id="8" name="Title 4"/>
          <p:cNvSpPr/>
          <p:nvPr/>
        </p:nvSpPr>
        <p:spPr>
          <a:xfrm flipH="1">
            <a:off x="971550" y="2094464"/>
            <a:ext cx="6481445" cy="10223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r>
              <a:rPr lang="en-US">
                <a:solidFill>
                  <a:srgbClr val="0070C0"/>
                </a:solidFill>
                <a:latin typeface="Arial"/>
                <a:cs typeface="Arial"/>
              </a:rPr>
              <a:t>3. DEMO ỨNG DỤNG</a:t>
            </a:r>
          </a:p>
        </p:txBody>
      </p:sp>
      <p:sp>
        <p:nvSpPr>
          <p:cNvPr id="9" name="Title 4"/>
          <p:cNvSpPr/>
          <p:nvPr/>
        </p:nvSpPr>
        <p:spPr>
          <a:xfrm flipH="1">
            <a:off x="971550" y="3169252"/>
            <a:ext cx="6481445" cy="10223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2pPr>
            <a:lvl3pPr marR="0" lvl="2"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3pPr>
            <a:lvl4pPr marR="0" lvl="3"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4pPr>
            <a:lvl5pPr marR="0" lvl="4"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5pPr>
            <a:lvl6pPr marR="0" lvl="5"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6pPr>
            <a:lvl7pPr marR="0" lvl="6"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7pPr>
            <a:lvl8pPr marR="0" lvl="7"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8pPr>
            <a:lvl9pPr marR="0" lvl="8" algn="l" rtl="0">
              <a:lnSpc>
                <a:spcPct val="100000"/>
              </a:lnSpc>
              <a:spcBef>
                <a:spcPts val="0"/>
              </a:spcBef>
              <a:spcAft>
                <a:spcPts val="0"/>
              </a:spcAft>
              <a:buClr>
                <a:srgbClr val="FFFFFF"/>
              </a:buClr>
              <a:buSzPts val="6500"/>
              <a:buFont typeface="Exo 2"/>
              <a:buNone/>
              <a:defRPr sz="6500" b="0" i="0" u="none" strike="noStrike" cap="none">
                <a:solidFill>
                  <a:srgbClr val="FFFFFF"/>
                </a:solidFill>
                <a:latin typeface="Exo 2"/>
                <a:ea typeface="Exo 2"/>
                <a:cs typeface="Exo 2"/>
                <a:sym typeface="Exo 2"/>
              </a:defRPr>
            </a:lvl9pPr>
          </a:lstStyle>
          <a:p>
            <a:r>
              <a:rPr lang="en-US">
                <a:solidFill>
                  <a:srgbClr val="0070C0"/>
                </a:solidFill>
                <a:latin typeface="Arial"/>
                <a:cs typeface="Arial"/>
              </a:rPr>
              <a:t>4. TÀI LIỆU THAM KHẢO</a:t>
            </a:r>
          </a:p>
        </p:txBody>
      </p:sp>
      <p:sp>
        <p:nvSpPr>
          <p:cNvPr id="2" name="Hộp Văn bản 1">
            <a:extLst>
              <a:ext uri="{FF2B5EF4-FFF2-40B4-BE49-F238E27FC236}">
                <a16:creationId xmlns:a16="http://schemas.microsoft.com/office/drawing/2014/main" id="{DC0A730E-134A-4141-8DAD-2AD744617A2E}"/>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690" y="123825"/>
            <a:ext cx="5213985" cy="732155"/>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Machine Learning Based</a:t>
            </a:r>
          </a:p>
        </p:txBody>
      </p:sp>
      <p:sp>
        <p:nvSpPr>
          <p:cNvPr id="2" name="Hộp Văn bản 1">
            <a:extLst>
              <a:ext uri="{FF2B5EF4-FFF2-40B4-BE49-F238E27FC236}">
                <a16:creationId xmlns:a16="http://schemas.microsoft.com/office/drawing/2014/main" id="{51938FE8-C3BF-4B66-915F-DFCC49DCAEE0}"/>
              </a:ext>
            </a:extLst>
          </p:cNvPr>
          <p:cNvSpPr txBox="1"/>
          <p:nvPr/>
        </p:nvSpPr>
        <p:spPr>
          <a:xfrm>
            <a:off x="560171" y="982077"/>
            <a:ext cx="8219119"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500" b="1" err="1">
                <a:solidFill>
                  <a:schemeClr val="tx1">
                    <a:lumMod val="95000"/>
                    <a:lumOff val="5000"/>
                  </a:schemeClr>
                </a:solidFill>
              </a:rPr>
              <a:t>Hướng</a:t>
            </a:r>
            <a:r>
              <a:rPr lang="vi-VN" sz="2500" b="1">
                <a:solidFill>
                  <a:schemeClr val="tx1">
                    <a:lumMod val="95000"/>
                    <a:lumOff val="5000"/>
                  </a:schemeClr>
                </a:solidFill>
              </a:rPr>
              <a:t> </a:t>
            </a:r>
            <a:r>
              <a:rPr lang="vi-VN" sz="2500" b="1" err="1">
                <a:solidFill>
                  <a:schemeClr val="tx1">
                    <a:lumMod val="95000"/>
                    <a:lumOff val="5000"/>
                  </a:schemeClr>
                </a:solidFill>
              </a:rPr>
              <a:t>tiếp</a:t>
            </a:r>
            <a:r>
              <a:rPr lang="vi-VN" sz="2500" b="1">
                <a:solidFill>
                  <a:schemeClr val="tx1">
                    <a:lumMod val="95000"/>
                    <a:lumOff val="5000"/>
                  </a:schemeClr>
                </a:solidFill>
              </a:rPr>
              <a:t> </a:t>
            </a:r>
            <a:r>
              <a:rPr lang="vi-VN" sz="2500" b="1" err="1">
                <a:solidFill>
                  <a:schemeClr val="tx1">
                    <a:lumMod val="95000"/>
                    <a:lumOff val="5000"/>
                  </a:schemeClr>
                </a:solidFill>
              </a:rPr>
              <a:t>cận</a:t>
            </a:r>
            <a:endParaRPr lang="vi-VN" sz="2500" b="1">
              <a:solidFill>
                <a:schemeClr val="tx1">
                  <a:lumMod val="95000"/>
                  <a:lumOff val="5000"/>
                </a:schemeClr>
              </a:solidFill>
            </a:endParaRPr>
          </a:p>
          <a:p>
            <a:endParaRPr lang="vi-VN" sz="2500" b="1">
              <a:solidFill>
                <a:schemeClr val="tx1">
                  <a:lumMod val="95000"/>
                  <a:lumOff val="5000"/>
                </a:schemeClr>
              </a:solidFill>
            </a:endParaRPr>
          </a:p>
          <a:p>
            <a:pPr marL="342900" indent="-342900">
              <a:buChar char="•"/>
            </a:pPr>
            <a:r>
              <a:rPr lang="vi-VN" sz="2000" err="1">
                <a:solidFill>
                  <a:schemeClr val="tx1">
                    <a:lumMod val="95000"/>
                    <a:lumOff val="5000"/>
                  </a:schemeClr>
                </a:solidFill>
              </a:rPr>
              <a:t>Sử</a:t>
            </a:r>
            <a:r>
              <a:rPr lang="vi-VN" sz="2000">
                <a:solidFill>
                  <a:schemeClr val="tx1">
                    <a:lumMod val="95000"/>
                    <a:lumOff val="5000"/>
                  </a:schemeClr>
                </a:solidFill>
              </a:rPr>
              <a:t> </a:t>
            </a:r>
            <a:r>
              <a:rPr lang="vi-VN" sz="2000" err="1">
                <a:solidFill>
                  <a:schemeClr val="tx1">
                    <a:lumMod val="95000"/>
                    <a:lumOff val="5000"/>
                  </a:schemeClr>
                </a:solidFill>
              </a:rPr>
              <a:t>dụng</a:t>
            </a:r>
            <a:r>
              <a:rPr lang="vi-VN" sz="2000">
                <a:solidFill>
                  <a:schemeClr val="tx1">
                    <a:lumMod val="95000"/>
                    <a:lumOff val="5000"/>
                  </a:schemeClr>
                </a:solidFill>
              </a:rPr>
              <a:t> </a:t>
            </a:r>
            <a:r>
              <a:rPr lang="vi-VN" sz="2000" err="1">
                <a:solidFill>
                  <a:schemeClr val="tx1">
                    <a:lumMod val="95000"/>
                    <a:lumOff val="5000"/>
                  </a:schemeClr>
                </a:solidFill>
              </a:rPr>
              <a:t>các</a:t>
            </a:r>
            <a:r>
              <a:rPr lang="vi-VN" sz="2000">
                <a:solidFill>
                  <a:schemeClr val="tx1">
                    <a:lumMod val="95000"/>
                    <a:lumOff val="5000"/>
                  </a:schemeClr>
                </a:solidFill>
              </a:rPr>
              <a:t> </a:t>
            </a:r>
            <a:r>
              <a:rPr lang="vi-VN" sz="2000" err="1">
                <a:solidFill>
                  <a:schemeClr val="tx1">
                    <a:lumMod val="95000"/>
                    <a:lumOff val="5000"/>
                  </a:schemeClr>
                </a:solidFill>
              </a:rPr>
              <a:t>đặc</a:t>
            </a:r>
            <a:r>
              <a:rPr lang="vi-VN" sz="2000">
                <a:solidFill>
                  <a:schemeClr val="tx1">
                    <a:lumMod val="95000"/>
                    <a:lumOff val="5000"/>
                  </a:schemeClr>
                </a:solidFill>
              </a:rPr>
              <a:t> trưng </a:t>
            </a:r>
            <a:r>
              <a:rPr lang="vi-VN" sz="2000" err="1">
                <a:solidFill>
                  <a:schemeClr val="tx1">
                    <a:lumMod val="95000"/>
                    <a:lumOff val="5000"/>
                  </a:schemeClr>
                </a:solidFill>
              </a:rPr>
              <a:t>hand-crafted</a:t>
            </a:r>
          </a:p>
          <a:p>
            <a:pPr marL="342900" indent="-342900">
              <a:buChar char="•"/>
            </a:pPr>
            <a:endParaRPr lang="vi-VN" sz="2000">
              <a:solidFill>
                <a:schemeClr val="tx1">
                  <a:lumMod val="95000"/>
                  <a:lumOff val="5000"/>
                </a:schemeClr>
              </a:solidFill>
            </a:endParaRPr>
          </a:p>
          <a:p>
            <a:pPr marL="342900" indent="-342900">
              <a:buChar char="•"/>
            </a:pPr>
            <a:r>
              <a:rPr lang="vi-VN" sz="2000">
                <a:solidFill>
                  <a:schemeClr val="tx1">
                    <a:lumMod val="95000"/>
                    <a:lumOff val="5000"/>
                  </a:schemeClr>
                </a:solidFill>
              </a:rPr>
              <a:t>Mô </a:t>
            </a:r>
            <a:r>
              <a:rPr lang="vi-VN" sz="2000" err="1">
                <a:solidFill>
                  <a:schemeClr val="tx1">
                    <a:lumMod val="95000"/>
                    <a:lumOff val="5000"/>
                  </a:schemeClr>
                </a:solidFill>
              </a:rPr>
              <a:t>hình</a:t>
            </a:r>
            <a:r>
              <a:rPr lang="vi-VN" sz="2000">
                <a:solidFill>
                  <a:schemeClr val="tx1">
                    <a:lumMod val="95000"/>
                    <a:lumOff val="5000"/>
                  </a:schemeClr>
                </a:solidFill>
              </a:rPr>
              <a:t> </a:t>
            </a:r>
            <a:r>
              <a:rPr lang="vi-VN" sz="2000" err="1">
                <a:solidFill>
                  <a:schemeClr val="tx1">
                    <a:lumMod val="95000"/>
                    <a:lumOff val="5000"/>
                  </a:schemeClr>
                </a:solidFill>
              </a:rPr>
              <a:t>máy</a:t>
            </a:r>
            <a:r>
              <a:rPr lang="vi-VN" sz="2000">
                <a:solidFill>
                  <a:schemeClr val="tx1">
                    <a:lumMod val="95000"/>
                    <a:lumOff val="5000"/>
                  </a:schemeClr>
                </a:solidFill>
              </a:rPr>
              <a:t> </a:t>
            </a:r>
            <a:r>
              <a:rPr lang="vi-VN" sz="2000" err="1">
                <a:solidFill>
                  <a:schemeClr val="tx1">
                    <a:lumMod val="95000"/>
                    <a:lumOff val="5000"/>
                  </a:schemeClr>
                </a:solidFill>
              </a:rPr>
              <a:t>học</a:t>
            </a:r>
            <a:r>
              <a:rPr lang="vi-VN" sz="2000">
                <a:solidFill>
                  <a:schemeClr val="tx1">
                    <a:lumMod val="95000"/>
                    <a:lumOff val="5000"/>
                  </a:schemeClr>
                </a:solidFill>
              </a:rPr>
              <a:t> đơn </a:t>
            </a:r>
            <a:r>
              <a:rPr lang="vi-VN" sz="2000" err="1">
                <a:solidFill>
                  <a:schemeClr val="tx1">
                    <a:lumMod val="95000"/>
                    <a:lumOff val="5000"/>
                  </a:schemeClr>
                </a:solidFill>
              </a:rPr>
              <a:t>giản</a:t>
            </a:r>
            <a:r>
              <a:rPr lang="vi-VN" sz="2000">
                <a:solidFill>
                  <a:schemeClr val="tx1">
                    <a:lumMod val="95000"/>
                    <a:lumOff val="5000"/>
                  </a:schemeClr>
                </a:solidFill>
              </a:rPr>
              <a:t> (</a:t>
            </a:r>
            <a:r>
              <a:rPr lang="vi-VN" sz="2000" err="1">
                <a:solidFill>
                  <a:schemeClr val="tx1">
                    <a:lumMod val="95000"/>
                    <a:lumOff val="5000"/>
                  </a:schemeClr>
                </a:solidFill>
              </a:rPr>
              <a:t>Gradient</a:t>
            </a:r>
            <a:r>
              <a:rPr lang="vi-VN" sz="2000">
                <a:solidFill>
                  <a:schemeClr val="tx1">
                    <a:lumMod val="95000"/>
                    <a:lumOff val="5000"/>
                  </a:schemeClr>
                </a:solidFill>
              </a:rPr>
              <a:t> </a:t>
            </a:r>
            <a:r>
              <a:rPr lang="vi-VN" sz="2000" err="1">
                <a:solidFill>
                  <a:schemeClr val="tx1">
                    <a:lumMod val="95000"/>
                    <a:lumOff val="5000"/>
                  </a:schemeClr>
                </a:solidFill>
              </a:rPr>
              <a:t>Boosting</a:t>
            </a:r>
            <a:r>
              <a:rPr lang="vi-VN" sz="2000">
                <a:solidFill>
                  <a:schemeClr val="tx1">
                    <a:lumMod val="95000"/>
                    <a:lumOff val="5000"/>
                  </a:schemeClr>
                </a:solidFill>
              </a:rPr>
              <a:t>, </a:t>
            </a:r>
            <a:r>
              <a:rPr lang="vi-VN" sz="2000" err="1">
                <a:solidFill>
                  <a:schemeClr val="tx1">
                    <a:lumMod val="95000"/>
                    <a:lumOff val="5000"/>
                  </a:schemeClr>
                </a:solidFill>
              </a:rPr>
              <a:t>Random</a:t>
            </a:r>
            <a:r>
              <a:rPr lang="vi-VN" sz="2000">
                <a:solidFill>
                  <a:schemeClr val="tx1">
                    <a:lumMod val="95000"/>
                    <a:lumOff val="5000"/>
                  </a:schemeClr>
                </a:solidFill>
              </a:rPr>
              <a:t> </a:t>
            </a:r>
            <a:r>
              <a:rPr lang="vi-VN" sz="2000" err="1">
                <a:solidFill>
                  <a:schemeClr val="tx1">
                    <a:lumMod val="95000"/>
                    <a:lumOff val="5000"/>
                  </a:schemeClr>
                </a:solidFill>
              </a:rPr>
              <a:t>Forest</a:t>
            </a:r>
            <a:r>
              <a:rPr lang="vi-VN" sz="2000">
                <a:solidFill>
                  <a:schemeClr val="tx1">
                    <a:lumMod val="95000"/>
                    <a:lumOff val="5000"/>
                  </a:schemeClr>
                </a:solidFill>
              </a:rPr>
              <a:t>)</a:t>
            </a:r>
            <a:endParaRPr lang="vi-VN">
              <a:solidFill>
                <a:schemeClr val="tx1">
                  <a:lumMod val="95000"/>
                  <a:lumOff val="5000"/>
                </a:schemeClr>
              </a:solidFill>
            </a:endParaRPr>
          </a:p>
          <a:p>
            <a:endParaRPr lang="vi-VN" sz="2000">
              <a:solidFill>
                <a:schemeClr val="tx1">
                  <a:lumMod val="95000"/>
                  <a:lumOff val="5000"/>
                </a:schemeClr>
              </a:solidFill>
            </a:endParaRPr>
          </a:p>
          <a:p>
            <a:pPr marL="342900" indent="-342900">
              <a:buFont typeface="Arial" panose="020B0604020202020204"/>
              <a:buChar char="•"/>
            </a:pPr>
            <a:endParaRPr lang="vi-VN" sz="2000" b="1">
              <a:solidFill>
                <a:schemeClr val="tx1">
                  <a:lumMod val="95000"/>
                  <a:lumOff val="5000"/>
                </a:schemeClr>
              </a:solidFill>
            </a:endParaRPr>
          </a:p>
          <a:p>
            <a:pPr marL="342900" indent="-342900">
              <a:buFont typeface="Arial" panose="020B0604020202020204"/>
              <a:buChar char="•"/>
            </a:pPr>
            <a:endParaRPr lang="vi-VN" sz="2000" b="1">
              <a:solidFill>
                <a:schemeClr val="tx1">
                  <a:lumMod val="95000"/>
                  <a:lumOff val="5000"/>
                </a:schemeClr>
              </a:solidFill>
            </a:endParaRPr>
          </a:p>
          <a:p>
            <a:pPr marL="342900" indent="-342900">
              <a:buFont typeface="Wingdings" panose="020B0604020202020204"/>
              <a:buChar char="Ø"/>
            </a:pPr>
            <a:endParaRPr lang="vi-VN" sz="2000">
              <a:solidFill>
                <a:schemeClr val="tx1">
                  <a:lumMod val="95000"/>
                  <a:lumOff val="5000"/>
                </a:schemeClr>
              </a:solidFill>
            </a:endParaRPr>
          </a:p>
          <a:p>
            <a:endParaRPr lang="vi-VN" sz="2000">
              <a:solidFill>
                <a:schemeClr val="tx1">
                  <a:lumMod val="95000"/>
                  <a:lumOff val="5000"/>
                </a:schemeClr>
              </a:solidFill>
            </a:endParaRPr>
          </a:p>
          <a:p>
            <a:endParaRPr lang="vi-VN" sz="2000">
              <a:solidFill>
                <a:schemeClr val="tx1">
                  <a:lumMod val="95000"/>
                  <a:lumOff val="5000"/>
                </a:schemeClr>
              </a:solidFill>
            </a:endParaRPr>
          </a:p>
          <a:p>
            <a:endParaRPr lang="vi-VN" sz="2000">
              <a:solidFill>
                <a:schemeClr val="tx1">
                  <a:lumMod val="95000"/>
                  <a:lumOff val="5000"/>
                </a:schemeClr>
              </a:solidFill>
            </a:endParaRPr>
          </a:p>
          <a:p>
            <a:endParaRPr lang="vi-VN" sz="2000">
              <a:solidFill>
                <a:schemeClr val="tx1">
                  <a:lumMod val="95000"/>
                  <a:lumOff val="5000"/>
                </a:schemeClr>
              </a:solidFill>
            </a:endParaRPr>
          </a:p>
        </p:txBody>
      </p:sp>
      <p:sp>
        <p:nvSpPr>
          <p:cNvPr id="3" name="Hộp Văn bản 2">
            <a:extLst>
              <a:ext uri="{FF2B5EF4-FFF2-40B4-BE49-F238E27FC236}">
                <a16:creationId xmlns:a16="http://schemas.microsoft.com/office/drawing/2014/main" id="{F05D85EB-932D-4545-AB28-6D07129E15F5}"/>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20</a:t>
            </a:r>
          </a:p>
        </p:txBody>
      </p:sp>
    </p:spTree>
    <p:extLst>
      <p:ext uri="{BB962C8B-B14F-4D97-AF65-F5344CB8AC3E}">
        <p14:creationId xmlns:p14="http://schemas.microsoft.com/office/powerpoint/2010/main" val="3549999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690" y="123825"/>
            <a:ext cx="5213985" cy="732155"/>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Machine Learning Based</a:t>
            </a:r>
          </a:p>
        </p:txBody>
      </p:sp>
      <p:sp>
        <p:nvSpPr>
          <p:cNvPr id="2" name="Hộp Văn bản 1">
            <a:extLst>
              <a:ext uri="{FF2B5EF4-FFF2-40B4-BE49-F238E27FC236}">
                <a16:creationId xmlns:a16="http://schemas.microsoft.com/office/drawing/2014/main" id="{51938FE8-C3BF-4B66-915F-DFCC49DCAEE0}"/>
              </a:ext>
            </a:extLst>
          </p:cNvPr>
          <p:cNvSpPr txBox="1"/>
          <p:nvPr/>
        </p:nvSpPr>
        <p:spPr>
          <a:xfrm>
            <a:off x="884014" y="829908"/>
            <a:ext cx="7816813"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500" b="1" err="1">
                <a:solidFill>
                  <a:schemeClr val="tx1">
                    <a:lumMod val="95000"/>
                    <a:lumOff val="5000"/>
                  </a:schemeClr>
                </a:solidFill>
              </a:rPr>
              <a:t>Trích</a:t>
            </a:r>
            <a:r>
              <a:rPr lang="vi-VN" sz="2500" b="1">
                <a:solidFill>
                  <a:schemeClr val="tx1">
                    <a:lumMod val="95000"/>
                    <a:lumOff val="5000"/>
                  </a:schemeClr>
                </a:solidFill>
              </a:rPr>
              <a:t> </a:t>
            </a:r>
            <a:r>
              <a:rPr lang="vi-VN" sz="2500" b="1" err="1">
                <a:solidFill>
                  <a:schemeClr val="tx1">
                    <a:lumMod val="95000"/>
                    <a:lumOff val="5000"/>
                  </a:schemeClr>
                </a:solidFill>
              </a:rPr>
              <a:t>xuất</a:t>
            </a:r>
            <a:r>
              <a:rPr lang="vi-VN" sz="2500" b="1">
                <a:solidFill>
                  <a:schemeClr val="tx1">
                    <a:lumMod val="95000"/>
                    <a:lumOff val="5000"/>
                  </a:schemeClr>
                </a:solidFill>
              </a:rPr>
              <a:t> </a:t>
            </a:r>
            <a:r>
              <a:rPr lang="vi-VN" sz="2500" b="1" err="1">
                <a:solidFill>
                  <a:schemeClr val="tx1">
                    <a:lumMod val="95000"/>
                    <a:lumOff val="5000"/>
                  </a:schemeClr>
                </a:solidFill>
              </a:rPr>
              <a:t>đặc</a:t>
            </a:r>
            <a:r>
              <a:rPr lang="vi-VN" sz="2500" b="1">
                <a:solidFill>
                  <a:schemeClr val="tx1">
                    <a:lumMod val="95000"/>
                    <a:lumOff val="5000"/>
                  </a:schemeClr>
                </a:solidFill>
              </a:rPr>
              <a:t> trưng</a:t>
            </a:r>
          </a:p>
          <a:p>
            <a:endParaRPr lang="vi-VN" sz="2500" b="1">
              <a:solidFill>
                <a:srgbClr val="002060"/>
              </a:solidFill>
            </a:endParaRPr>
          </a:p>
          <a:p>
            <a:pPr marL="342900" indent="-342900">
              <a:buChar char="•"/>
            </a:pPr>
            <a:r>
              <a:rPr lang="vi-VN" sz="2000" err="1">
                <a:solidFill>
                  <a:schemeClr val="tx1"/>
                </a:solidFill>
              </a:rPr>
              <a:t>Chuyển</a:t>
            </a:r>
            <a:r>
              <a:rPr lang="vi-VN" sz="2000">
                <a:solidFill>
                  <a:schemeClr val="tx1"/>
                </a:solidFill>
              </a:rPr>
              <a:t> </a:t>
            </a:r>
            <a:r>
              <a:rPr lang="vi-VN" sz="2000" err="1">
                <a:solidFill>
                  <a:schemeClr val="tx1"/>
                </a:solidFill>
              </a:rPr>
              <a:t>file</a:t>
            </a:r>
            <a:r>
              <a:rPr lang="vi-VN" sz="2000">
                <a:solidFill>
                  <a:schemeClr val="tx1"/>
                </a:solidFill>
              </a:rPr>
              <a:t> ghi âm </a:t>
            </a:r>
            <a:r>
              <a:rPr lang="vi-VN" sz="2000" err="1">
                <a:solidFill>
                  <a:schemeClr val="tx1"/>
                </a:solidFill>
              </a:rPr>
              <a:t>thành</a:t>
            </a:r>
            <a:r>
              <a:rPr lang="vi-VN" sz="2000">
                <a:solidFill>
                  <a:schemeClr val="tx1"/>
                </a:solidFill>
              </a:rPr>
              <a:t> </a:t>
            </a:r>
            <a:r>
              <a:rPr lang="vi-VN" sz="2000" err="1">
                <a:solidFill>
                  <a:schemeClr val="tx1"/>
                </a:solidFill>
              </a:rPr>
              <a:t>vector</a:t>
            </a:r>
            <a:r>
              <a:rPr lang="vi-VN" sz="2000">
                <a:solidFill>
                  <a:schemeClr val="tx1"/>
                </a:solidFill>
              </a:rPr>
              <a:t> (</a:t>
            </a:r>
            <a:r>
              <a:rPr lang="vi-VN" sz="2000" err="1">
                <a:solidFill>
                  <a:schemeClr val="tx1"/>
                </a:solidFill>
              </a:rPr>
              <a:t>sample</a:t>
            </a:r>
            <a:r>
              <a:rPr lang="vi-VN" sz="2000">
                <a:solidFill>
                  <a:schemeClr val="tx1"/>
                </a:solidFill>
              </a:rPr>
              <a:t> </a:t>
            </a:r>
            <a:r>
              <a:rPr lang="vi-VN" sz="2000" err="1">
                <a:solidFill>
                  <a:schemeClr val="tx1"/>
                </a:solidFill>
              </a:rPr>
              <a:t>rate</a:t>
            </a:r>
            <a:r>
              <a:rPr lang="vi-VN" sz="2000">
                <a:solidFill>
                  <a:schemeClr val="tx1"/>
                </a:solidFill>
              </a:rPr>
              <a:t> 44100 </a:t>
            </a:r>
            <a:r>
              <a:rPr lang="vi-VN" sz="2000" err="1">
                <a:solidFill>
                  <a:schemeClr val="tx1"/>
                </a:solidFill>
              </a:rPr>
              <a:t>Hz</a:t>
            </a:r>
            <a:r>
              <a:rPr lang="vi-VN" sz="2000">
                <a:solidFill>
                  <a:schemeClr val="tx1"/>
                </a:solidFill>
              </a:rPr>
              <a:t>)</a:t>
            </a:r>
          </a:p>
          <a:p>
            <a:pPr marL="342900" indent="-342900">
              <a:buChar char="•"/>
            </a:pPr>
            <a:endParaRPr lang="vi-VN" sz="2000">
              <a:solidFill>
                <a:schemeClr val="tx1"/>
              </a:solidFill>
            </a:endParaRPr>
          </a:p>
          <a:p>
            <a:pPr marL="342900" indent="-342900">
              <a:buChar char="•"/>
            </a:pPr>
            <a:r>
              <a:rPr lang="vi-VN" sz="2000" err="1">
                <a:solidFill>
                  <a:schemeClr val="tx1"/>
                </a:solidFill>
              </a:rPr>
              <a:t>Trích</a:t>
            </a:r>
            <a:r>
              <a:rPr lang="vi-VN" sz="2000">
                <a:solidFill>
                  <a:schemeClr val="tx1"/>
                </a:solidFill>
              </a:rPr>
              <a:t> </a:t>
            </a:r>
            <a:r>
              <a:rPr lang="vi-VN" sz="2000" err="1">
                <a:solidFill>
                  <a:schemeClr val="tx1"/>
                </a:solidFill>
              </a:rPr>
              <a:t>xuất</a:t>
            </a:r>
            <a:r>
              <a:rPr lang="vi-VN" sz="2000">
                <a:solidFill>
                  <a:schemeClr val="tx1"/>
                </a:solidFill>
              </a:rPr>
              <a:t> </a:t>
            </a:r>
            <a:r>
              <a:rPr lang="vi-VN" sz="2000" err="1">
                <a:solidFill>
                  <a:schemeClr val="tx1"/>
                </a:solidFill>
              </a:rPr>
              <a:t>các</a:t>
            </a:r>
            <a:r>
              <a:rPr lang="vi-VN" sz="2000">
                <a:solidFill>
                  <a:schemeClr val="tx1"/>
                </a:solidFill>
              </a:rPr>
              <a:t> </a:t>
            </a:r>
            <a:r>
              <a:rPr lang="vi-VN" sz="2000" err="1">
                <a:solidFill>
                  <a:schemeClr val="tx1"/>
                </a:solidFill>
              </a:rPr>
              <a:t>đặc</a:t>
            </a:r>
            <a:r>
              <a:rPr lang="vi-VN" sz="2000">
                <a:solidFill>
                  <a:schemeClr val="tx1"/>
                </a:solidFill>
              </a:rPr>
              <a:t> trưng </a:t>
            </a:r>
            <a:r>
              <a:rPr lang="vi-VN" sz="2000" err="1">
                <a:solidFill>
                  <a:schemeClr val="tx1"/>
                </a:solidFill>
              </a:rPr>
              <a:t>hand-crafted</a:t>
            </a:r>
            <a:r>
              <a:rPr lang="vi-VN" sz="2000">
                <a:solidFill>
                  <a:schemeClr val="tx1"/>
                </a:solidFill>
              </a:rPr>
              <a:t> (</a:t>
            </a:r>
            <a:r>
              <a:rPr lang="vi-VN" sz="2000" err="1">
                <a:solidFill>
                  <a:schemeClr val="tx1"/>
                </a:solidFill>
              </a:rPr>
              <a:t>Pitch</a:t>
            </a:r>
            <a:r>
              <a:rPr lang="vi-VN" sz="2000"/>
              <a:t>, </a:t>
            </a:r>
            <a:r>
              <a:rPr lang="vi-VN" sz="2000" err="1"/>
              <a:t>Harmonics</a:t>
            </a:r>
            <a:r>
              <a:rPr lang="vi-VN" sz="2000"/>
              <a:t>, </a:t>
            </a:r>
            <a:r>
              <a:rPr lang="vi-VN" sz="2000" err="1"/>
              <a:t>Speech</a:t>
            </a:r>
            <a:r>
              <a:rPr lang="vi-VN" sz="2000"/>
              <a:t> </a:t>
            </a:r>
            <a:r>
              <a:rPr lang="vi-VN" sz="2000" err="1"/>
              <a:t>Energy</a:t>
            </a:r>
            <a:r>
              <a:rPr lang="vi-VN" sz="2000"/>
              <a:t>, </a:t>
            </a:r>
            <a:r>
              <a:rPr lang="vi-VN" sz="2000" err="1"/>
              <a:t>Central</a:t>
            </a:r>
            <a:r>
              <a:rPr lang="vi-VN" sz="2000"/>
              <a:t> </a:t>
            </a:r>
            <a:r>
              <a:rPr lang="vi-VN" sz="2000" err="1"/>
              <a:t>moments</a:t>
            </a:r>
            <a:r>
              <a:rPr lang="vi-VN" sz="2000"/>
              <a:t>, </a:t>
            </a:r>
            <a:r>
              <a:rPr lang="vi-VN" sz="2000" err="1"/>
              <a:t>Pause</a:t>
            </a:r>
            <a:r>
              <a:rPr lang="vi-VN" sz="2000"/>
              <a:t>)</a:t>
            </a:r>
            <a:endParaRPr lang="vi-VN" sz="2000">
              <a:solidFill>
                <a:schemeClr val="tx1"/>
              </a:solidFill>
            </a:endParaRPr>
          </a:p>
          <a:p>
            <a:pPr marL="342900" indent="-342900">
              <a:buChar char="•"/>
            </a:pPr>
            <a:endParaRPr lang="vi-VN" sz="2000">
              <a:solidFill>
                <a:schemeClr val="tx1"/>
              </a:solidFill>
            </a:endParaRPr>
          </a:p>
          <a:p>
            <a:pPr marL="342900" indent="-342900">
              <a:buChar char="•"/>
            </a:pPr>
            <a:r>
              <a:rPr lang="vi-VN" sz="2000" err="1">
                <a:solidFill>
                  <a:schemeClr val="tx1"/>
                </a:solidFill>
              </a:rPr>
              <a:t>Chuẩn</a:t>
            </a:r>
            <a:r>
              <a:rPr lang="vi-VN" sz="2000">
                <a:solidFill>
                  <a:schemeClr val="tx1"/>
                </a:solidFill>
              </a:rPr>
              <a:t> </a:t>
            </a:r>
            <a:r>
              <a:rPr lang="vi-VN" sz="2000" err="1">
                <a:solidFill>
                  <a:schemeClr val="tx1"/>
                </a:solidFill>
              </a:rPr>
              <a:t>hoá</a:t>
            </a:r>
            <a:r>
              <a:rPr lang="vi-VN" sz="2000">
                <a:solidFill>
                  <a:schemeClr val="tx1"/>
                </a:solidFill>
              </a:rPr>
              <a:t> </a:t>
            </a:r>
            <a:r>
              <a:rPr lang="vi-VN" sz="2000" err="1">
                <a:solidFill>
                  <a:schemeClr val="tx1"/>
                </a:solidFill>
              </a:rPr>
              <a:t>dữ</a:t>
            </a:r>
            <a:r>
              <a:rPr lang="vi-VN" sz="2000">
                <a:solidFill>
                  <a:schemeClr val="tx1"/>
                </a:solidFill>
              </a:rPr>
              <a:t> </a:t>
            </a:r>
            <a:r>
              <a:rPr lang="vi-VN" sz="2000" err="1">
                <a:solidFill>
                  <a:schemeClr val="tx1"/>
                </a:solidFill>
              </a:rPr>
              <a:t>liệu</a:t>
            </a:r>
            <a:r>
              <a:rPr lang="vi-VN" sz="2000">
                <a:solidFill>
                  <a:schemeClr val="tx1"/>
                </a:solidFill>
              </a:rPr>
              <a:t> </a:t>
            </a:r>
          </a:p>
          <a:p>
            <a:endParaRPr lang="vi-VN" sz="2000">
              <a:solidFill>
                <a:schemeClr val="tx1"/>
              </a:solidFill>
            </a:endParaRPr>
          </a:p>
          <a:p>
            <a:pPr marL="342900" indent="-342900">
              <a:buFont typeface="Arial" panose="020B0604020202020204"/>
              <a:buChar char="•"/>
            </a:pPr>
            <a:endParaRPr lang="vi-VN" sz="2000" b="1"/>
          </a:p>
          <a:p>
            <a:endParaRPr lang="vi-VN" sz="2000">
              <a:solidFill>
                <a:srgbClr val="002060"/>
              </a:solidFill>
            </a:endParaRPr>
          </a:p>
        </p:txBody>
      </p:sp>
      <p:sp>
        <p:nvSpPr>
          <p:cNvPr id="3" name="Hộp Văn bản 2">
            <a:extLst>
              <a:ext uri="{FF2B5EF4-FFF2-40B4-BE49-F238E27FC236}">
                <a16:creationId xmlns:a16="http://schemas.microsoft.com/office/drawing/2014/main" id="{1906440E-56BE-4BC1-8AF4-3C3A10BC45D4}"/>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21</a:t>
            </a:r>
          </a:p>
        </p:txBody>
      </p:sp>
    </p:spTree>
    <p:extLst>
      <p:ext uri="{BB962C8B-B14F-4D97-AF65-F5344CB8AC3E}">
        <p14:creationId xmlns:p14="http://schemas.microsoft.com/office/powerpoint/2010/main" val="13316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690" y="123825"/>
            <a:ext cx="5213985" cy="732155"/>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Machine Learning Based</a:t>
            </a:r>
          </a:p>
        </p:txBody>
      </p:sp>
      <p:pic>
        <p:nvPicPr>
          <p:cNvPr id="5" name="Hình ảnh 5" descr="Ảnh có chứa văn bản&#10;&#10;Mô tả được tự động tạo">
            <a:extLst>
              <a:ext uri="{FF2B5EF4-FFF2-40B4-BE49-F238E27FC236}">
                <a16:creationId xmlns:a16="http://schemas.microsoft.com/office/drawing/2014/main" id="{AF8ECD99-2224-4208-B796-4E76B194111C}"/>
              </a:ext>
            </a:extLst>
          </p:cNvPr>
          <p:cNvPicPr>
            <a:picLocks noChangeAspect="1"/>
          </p:cNvPicPr>
          <p:nvPr/>
        </p:nvPicPr>
        <p:blipFill>
          <a:blip r:embed="rId3"/>
          <a:stretch>
            <a:fillRect/>
          </a:stretch>
        </p:blipFill>
        <p:spPr>
          <a:xfrm>
            <a:off x="581025" y="1758607"/>
            <a:ext cx="8212137" cy="1761222"/>
          </a:xfrm>
          <a:prstGeom prst="rect">
            <a:avLst/>
          </a:prstGeom>
        </p:spPr>
      </p:pic>
      <p:sp>
        <p:nvSpPr>
          <p:cNvPr id="6" name="Hộp Văn bản 5">
            <a:extLst>
              <a:ext uri="{FF2B5EF4-FFF2-40B4-BE49-F238E27FC236}">
                <a16:creationId xmlns:a16="http://schemas.microsoft.com/office/drawing/2014/main" id="{645C8FB6-FB31-4AA8-AD7A-75DEC7D9CC65}"/>
              </a:ext>
            </a:extLst>
          </p:cNvPr>
          <p:cNvSpPr txBox="1"/>
          <p:nvPr/>
        </p:nvSpPr>
        <p:spPr>
          <a:xfrm>
            <a:off x="2549525" y="3978275"/>
            <a:ext cx="505175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600" err="1"/>
              <a:t>Hình</a:t>
            </a:r>
            <a:r>
              <a:rPr lang="vi-VN" sz="1600"/>
              <a:t> 5: Features </a:t>
            </a:r>
            <a:r>
              <a:rPr lang="vi-VN" sz="1600" err="1"/>
              <a:t>handcrafted</a:t>
            </a:r>
            <a:r>
              <a:rPr lang="vi-VN" sz="1600"/>
              <a:t> sau khi </a:t>
            </a:r>
            <a:r>
              <a:rPr lang="vi-VN" sz="1600" err="1"/>
              <a:t>processing</a:t>
            </a:r>
            <a:endParaRPr lang="vi-VN" sz="1600"/>
          </a:p>
        </p:txBody>
      </p:sp>
      <p:sp>
        <p:nvSpPr>
          <p:cNvPr id="2" name="Hộp Văn bản 1">
            <a:extLst>
              <a:ext uri="{FF2B5EF4-FFF2-40B4-BE49-F238E27FC236}">
                <a16:creationId xmlns:a16="http://schemas.microsoft.com/office/drawing/2014/main" id="{C979EC57-5F7F-4F0C-9D47-17B7806A9F03}"/>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22</a:t>
            </a:r>
          </a:p>
        </p:txBody>
      </p:sp>
    </p:spTree>
    <p:extLst>
      <p:ext uri="{BB962C8B-B14F-4D97-AF65-F5344CB8AC3E}">
        <p14:creationId xmlns:p14="http://schemas.microsoft.com/office/powerpoint/2010/main" val="4076081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690" y="123825"/>
            <a:ext cx="5213985" cy="732155"/>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Machine Learning Based</a:t>
            </a:r>
          </a:p>
        </p:txBody>
      </p:sp>
      <p:sp>
        <p:nvSpPr>
          <p:cNvPr id="2" name="Hộp Văn bản 1">
            <a:extLst>
              <a:ext uri="{FF2B5EF4-FFF2-40B4-BE49-F238E27FC236}">
                <a16:creationId xmlns:a16="http://schemas.microsoft.com/office/drawing/2014/main" id="{51938FE8-C3BF-4B66-915F-DFCC49DCAEE0}"/>
              </a:ext>
            </a:extLst>
          </p:cNvPr>
          <p:cNvSpPr txBox="1"/>
          <p:nvPr/>
        </p:nvSpPr>
        <p:spPr>
          <a:xfrm>
            <a:off x="884014" y="829908"/>
            <a:ext cx="7290432"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500" b="1">
                <a:solidFill>
                  <a:schemeClr val="tx1">
                    <a:lumMod val="95000"/>
                    <a:lumOff val="5000"/>
                  </a:schemeClr>
                </a:solidFill>
              </a:rPr>
              <a:t>Mô hình </a:t>
            </a:r>
          </a:p>
          <a:p>
            <a:endParaRPr lang="vi-VN" sz="2500" b="1">
              <a:solidFill>
                <a:srgbClr val="002060"/>
              </a:solidFill>
            </a:endParaRPr>
          </a:p>
          <a:p>
            <a:pPr marL="342900" indent="-342900">
              <a:buChar char="•"/>
            </a:pPr>
            <a:r>
              <a:rPr lang="vi-VN" sz="2000" err="1">
                <a:solidFill>
                  <a:schemeClr val="tx1"/>
                </a:solidFill>
              </a:rPr>
              <a:t>Random</a:t>
            </a:r>
            <a:r>
              <a:rPr lang="vi-VN" sz="2000">
                <a:solidFill>
                  <a:schemeClr val="tx1"/>
                </a:solidFill>
              </a:rPr>
              <a:t> </a:t>
            </a:r>
            <a:r>
              <a:rPr lang="vi-VN" sz="2000" err="1">
                <a:solidFill>
                  <a:schemeClr val="tx1"/>
                </a:solidFill>
              </a:rPr>
              <a:t>Forest</a:t>
            </a:r>
            <a:endParaRPr lang="vi-VN" sz="2000">
              <a:solidFill>
                <a:schemeClr val="tx1"/>
              </a:solidFill>
            </a:endParaRPr>
          </a:p>
          <a:p>
            <a:pPr marL="342900" indent="-342900">
              <a:buChar char="•"/>
            </a:pPr>
            <a:endParaRPr lang="vi-VN" sz="2000">
              <a:solidFill>
                <a:schemeClr val="tx1"/>
              </a:solidFill>
            </a:endParaRPr>
          </a:p>
          <a:p>
            <a:pPr marL="342900" indent="-342900">
              <a:buChar char="•"/>
            </a:pPr>
            <a:r>
              <a:rPr lang="vi-VN" sz="2000" err="1"/>
              <a:t>eXtreme</a:t>
            </a:r>
            <a:r>
              <a:rPr lang="vi-VN" sz="2000"/>
              <a:t> </a:t>
            </a:r>
            <a:r>
              <a:rPr lang="vi-VN" sz="2000" err="1"/>
              <a:t>Gradient</a:t>
            </a:r>
            <a:r>
              <a:rPr lang="vi-VN" sz="2000"/>
              <a:t> </a:t>
            </a:r>
            <a:r>
              <a:rPr lang="vi-VN" sz="2000" err="1"/>
              <a:t>Boosting</a:t>
            </a:r>
            <a:endParaRPr lang="vi-VN" sz="2000">
              <a:solidFill>
                <a:schemeClr val="tx1"/>
              </a:solidFill>
            </a:endParaRPr>
          </a:p>
          <a:p>
            <a:endParaRPr lang="vi-VN" sz="2000">
              <a:solidFill>
                <a:schemeClr val="tx1"/>
              </a:solidFill>
            </a:endParaRPr>
          </a:p>
          <a:p>
            <a:pPr marL="342900" indent="-342900">
              <a:buFont typeface="Arial" panose="020B0604020202020204"/>
              <a:buChar char="•"/>
            </a:pPr>
            <a:endParaRPr lang="vi-VN" sz="2000" b="1"/>
          </a:p>
          <a:p>
            <a:pPr marL="342900" indent="-342900">
              <a:buFont typeface="Arial" panose="020B0604020202020204"/>
              <a:buChar char="•"/>
            </a:pPr>
            <a:endParaRPr lang="vi-VN" sz="2000" b="1"/>
          </a:p>
          <a:p>
            <a:pPr marL="342900" indent="-342900">
              <a:buFont typeface="Wingdings" panose="020B0604020202020204"/>
              <a:buChar char="Ø"/>
            </a:pPr>
            <a:endParaRPr lang="vi-VN" sz="2000"/>
          </a:p>
          <a:p>
            <a:endParaRPr lang="vi-VN" sz="2000">
              <a:solidFill>
                <a:srgbClr val="002060"/>
              </a:solidFill>
            </a:endParaRPr>
          </a:p>
          <a:p>
            <a:endParaRPr lang="vi-VN" sz="2000">
              <a:solidFill>
                <a:srgbClr val="002060"/>
              </a:solidFill>
            </a:endParaRPr>
          </a:p>
          <a:p>
            <a:endParaRPr lang="vi-VN" sz="2000">
              <a:solidFill>
                <a:srgbClr val="002060"/>
              </a:solidFill>
            </a:endParaRPr>
          </a:p>
          <a:p>
            <a:endParaRPr lang="vi-VN" sz="2000">
              <a:solidFill>
                <a:srgbClr val="002060"/>
              </a:solidFill>
            </a:endParaRPr>
          </a:p>
        </p:txBody>
      </p:sp>
      <p:sp>
        <p:nvSpPr>
          <p:cNvPr id="3" name="Hộp Văn bản 2">
            <a:extLst>
              <a:ext uri="{FF2B5EF4-FFF2-40B4-BE49-F238E27FC236}">
                <a16:creationId xmlns:a16="http://schemas.microsoft.com/office/drawing/2014/main" id="{2A006C3A-DD2D-4C9C-83B7-E8591FCEDAD5}"/>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23</a:t>
            </a:r>
          </a:p>
        </p:txBody>
      </p:sp>
    </p:spTree>
    <p:extLst>
      <p:ext uri="{BB962C8B-B14F-4D97-AF65-F5344CB8AC3E}">
        <p14:creationId xmlns:p14="http://schemas.microsoft.com/office/powerpoint/2010/main" val="3967587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690" y="123825"/>
            <a:ext cx="5213985" cy="732155"/>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Machine Learning Based</a:t>
            </a:r>
          </a:p>
        </p:txBody>
      </p:sp>
      <p:sp>
        <p:nvSpPr>
          <p:cNvPr id="2" name="Hộp Văn bản 1">
            <a:extLst>
              <a:ext uri="{FF2B5EF4-FFF2-40B4-BE49-F238E27FC236}">
                <a16:creationId xmlns:a16="http://schemas.microsoft.com/office/drawing/2014/main" id="{51938FE8-C3BF-4B66-915F-DFCC49DCAEE0}"/>
              </a:ext>
            </a:extLst>
          </p:cNvPr>
          <p:cNvSpPr txBox="1"/>
          <p:nvPr/>
        </p:nvSpPr>
        <p:spPr>
          <a:xfrm>
            <a:off x="777334" y="753708"/>
            <a:ext cx="8486772"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500" b="1" err="1">
                <a:solidFill>
                  <a:schemeClr val="tx1">
                    <a:lumMod val="95000"/>
                    <a:lumOff val="5000"/>
                  </a:schemeClr>
                </a:solidFill>
              </a:rPr>
              <a:t>Đánh</a:t>
            </a:r>
            <a:r>
              <a:rPr lang="vi-VN" sz="2500" b="1">
                <a:solidFill>
                  <a:schemeClr val="tx1">
                    <a:lumMod val="95000"/>
                    <a:lumOff val="5000"/>
                  </a:schemeClr>
                </a:solidFill>
              </a:rPr>
              <a:t> giá</a:t>
            </a:r>
          </a:p>
          <a:p>
            <a:endParaRPr lang="vi-VN" sz="2500" b="1">
              <a:solidFill>
                <a:schemeClr val="tx1">
                  <a:lumMod val="95000"/>
                  <a:lumOff val="5000"/>
                </a:schemeClr>
              </a:solidFill>
            </a:endParaRPr>
          </a:p>
          <a:p>
            <a:pPr marL="342900" indent="-342900">
              <a:buChar char="•"/>
            </a:pPr>
            <a:r>
              <a:rPr lang="vi-VN" sz="2000" err="1">
                <a:solidFill>
                  <a:schemeClr val="tx1">
                    <a:lumMod val="95000"/>
                    <a:lumOff val="5000"/>
                  </a:schemeClr>
                </a:solidFill>
              </a:rPr>
              <a:t>Training</a:t>
            </a:r>
            <a:r>
              <a:rPr lang="vi-VN" sz="2000">
                <a:solidFill>
                  <a:schemeClr val="tx1">
                    <a:lumMod val="95000"/>
                    <a:lumOff val="5000"/>
                  </a:schemeClr>
                </a:solidFill>
              </a:rPr>
              <a:t> </a:t>
            </a:r>
            <a:r>
              <a:rPr lang="vi-VN" sz="2000" err="1">
                <a:solidFill>
                  <a:schemeClr val="tx1">
                    <a:lumMod val="95000"/>
                    <a:lumOff val="5000"/>
                  </a:schemeClr>
                </a:solidFill>
              </a:rPr>
              <a:t>set</a:t>
            </a:r>
            <a:r>
              <a:rPr lang="vi-VN" sz="2000">
                <a:solidFill>
                  <a:schemeClr val="tx1">
                    <a:lumMod val="95000"/>
                    <a:lumOff val="5000"/>
                  </a:schemeClr>
                </a:solidFill>
              </a:rPr>
              <a:t> 1: 400 (VN) - </a:t>
            </a:r>
            <a:r>
              <a:rPr lang="vi-VN" sz="2000" err="1">
                <a:solidFill>
                  <a:schemeClr val="tx1">
                    <a:lumMod val="95000"/>
                    <a:lumOff val="5000"/>
                  </a:schemeClr>
                </a:solidFill>
              </a:rPr>
              <a:t>Test</a:t>
            </a:r>
            <a:r>
              <a:rPr lang="vi-VN" sz="2000">
                <a:solidFill>
                  <a:schemeClr val="tx1">
                    <a:lumMod val="95000"/>
                    <a:lumOff val="5000"/>
                  </a:schemeClr>
                </a:solidFill>
              </a:rPr>
              <a:t> </a:t>
            </a:r>
            <a:r>
              <a:rPr lang="vi-VN" sz="2000" err="1">
                <a:solidFill>
                  <a:schemeClr val="tx1">
                    <a:lumMod val="95000"/>
                    <a:lumOff val="5000"/>
                  </a:schemeClr>
                </a:solidFill>
              </a:rPr>
              <a:t>set</a:t>
            </a:r>
            <a:r>
              <a:rPr lang="vi-VN" sz="2000">
                <a:solidFill>
                  <a:schemeClr val="tx1">
                    <a:lumMod val="95000"/>
                    <a:lumOff val="5000"/>
                  </a:schemeClr>
                </a:solidFill>
              </a:rPr>
              <a:t>: 100 (VN) (1)</a:t>
            </a:r>
          </a:p>
          <a:p>
            <a:endParaRPr lang="vi-VN" sz="2000">
              <a:solidFill>
                <a:schemeClr val="tx1">
                  <a:lumMod val="95000"/>
                  <a:lumOff val="5000"/>
                </a:schemeClr>
              </a:solidFill>
            </a:endParaRPr>
          </a:p>
          <a:p>
            <a:pPr marL="342900" indent="-342900">
              <a:buChar char="•"/>
            </a:pPr>
            <a:r>
              <a:rPr lang="vi-VN" sz="2000" err="1">
                <a:solidFill>
                  <a:schemeClr val="tx1">
                    <a:lumMod val="95000"/>
                    <a:lumOff val="5000"/>
                  </a:schemeClr>
                </a:solidFill>
              </a:rPr>
              <a:t>Training</a:t>
            </a:r>
            <a:r>
              <a:rPr lang="vi-VN" sz="2000">
                <a:solidFill>
                  <a:schemeClr val="tx1">
                    <a:lumMod val="95000"/>
                    <a:lumOff val="5000"/>
                  </a:schemeClr>
                </a:solidFill>
              </a:rPr>
              <a:t> </a:t>
            </a:r>
            <a:r>
              <a:rPr lang="vi-VN" sz="2000" err="1">
                <a:solidFill>
                  <a:schemeClr val="tx1">
                    <a:lumMod val="95000"/>
                    <a:lumOff val="5000"/>
                  </a:schemeClr>
                </a:solidFill>
              </a:rPr>
              <a:t>set</a:t>
            </a:r>
            <a:r>
              <a:rPr lang="vi-VN" sz="2000">
                <a:solidFill>
                  <a:schemeClr val="tx1">
                    <a:lumMod val="95000"/>
                    <a:lumOff val="5000"/>
                  </a:schemeClr>
                </a:solidFill>
              </a:rPr>
              <a:t> 2: 1500 (EL) - </a:t>
            </a:r>
            <a:r>
              <a:rPr lang="vi-VN" sz="2000" err="1">
                <a:solidFill>
                  <a:schemeClr val="tx1">
                    <a:lumMod val="95000"/>
                    <a:lumOff val="5000"/>
                  </a:schemeClr>
                </a:solidFill>
              </a:rPr>
              <a:t>Test</a:t>
            </a:r>
            <a:r>
              <a:rPr lang="vi-VN" sz="2000">
                <a:solidFill>
                  <a:schemeClr val="tx1">
                    <a:lumMod val="95000"/>
                    <a:lumOff val="5000"/>
                  </a:schemeClr>
                </a:solidFill>
              </a:rPr>
              <a:t> </a:t>
            </a:r>
            <a:r>
              <a:rPr lang="vi-VN" sz="2000" err="1">
                <a:solidFill>
                  <a:schemeClr val="tx1">
                    <a:lumMod val="95000"/>
                    <a:lumOff val="5000"/>
                  </a:schemeClr>
                </a:solidFill>
              </a:rPr>
              <a:t>set</a:t>
            </a:r>
            <a:r>
              <a:rPr lang="vi-VN" sz="2000">
                <a:solidFill>
                  <a:schemeClr val="tx1">
                    <a:lumMod val="95000"/>
                    <a:lumOff val="5000"/>
                  </a:schemeClr>
                </a:solidFill>
              </a:rPr>
              <a:t>: 100 (VN) (2)</a:t>
            </a:r>
          </a:p>
          <a:p>
            <a:pPr marL="342900" indent="-342900">
              <a:buChar char="•"/>
            </a:pPr>
            <a:endParaRPr lang="vi-VN" sz="2500" b="1">
              <a:solidFill>
                <a:schemeClr val="tx1">
                  <a:lumMod val="95000"/>
                  <a:lumOff val="5000"/>
                </a:schemeClr>
              </a:solidFill>
            </a:endParaRPr>
          </a:p>
          <a:p>
            <a:endParaRPr lang="vi-VN" sz="2500" b="1">
              <a:solidFill>
                <a:srgbClr val="002060"/>
              </a:solidFill>
            </a:endParaRPr>
          </a:p>
          <a:p>
            <a:endParaRPr lang="vi-VN" sz="2000"/>
          </a:p>
          <a:p>
            <a:endParaRPr lang="vi-VN" sz="2000"/>
          </a:p>
          <a:p>
            <a:pPr marL="342900" indent="-342900">
              <a:buChar char="•"/>
            </a:pPr>
            <a:endParaRPr lang="vi-VN" sz="2000" b="1"/>
          </a:p>
          <a:p>
            <a:pPr marL="342900" indent="-342900">
              <a:buFont typeface="Arial" panose="020B0604020202020204"/>
              <a:buChar char="•"/>
            </a:pPr>
            <a:endParaRPr lang="vi-VN" sz="2000" b="1"/>
          </a:p>
          <a:p>
            <a:pPr marL="342900" indent="-342900">
              <a:buFont typeface="Wingdings" panose="020B0604020202020204"/>
              <a:buChar char="Ø"/>
            </a:pPr>
            <a:endParaRPr lang="vi-VN" sz="2000"/>
          </a:p>
          <a:p>
            <a:endParaRPr lang="vi-VN" sz="2000">
              <a:solidFill>
                <a:srgbClr val="002060"/>
              </a:solidFill>
            </a:endParaRPr>
          </a:p>
          <a:p>
            <a:endParaRPr lang="vi-VN" sz="2000">
              <a:solidFill>
                <a:srgbClr val="002060"/>
              </a:solidFill>
            </a:endParaRPr>
          </a:p>
          <a:p>
            <a:endParaRPr lang="vi-VN" sz="2000">
              <a:solidFill>
                <a:srgbClr val="002060"/>
              </a:solidFill>
            </a:endParaRPr>
          </a:p>
          <a:p>
            <a:endParaRPr lang="vi-VN" sz="2000">
              <a:solidFill>
                <a:srgbClr val="002060"/>
              </a:solidFill>
            </a:endParaRPr>
          </a:p>
        </p:txBody>
      </p:sp>
      <p:sp>
        <p:nvSpPr>
          <p:cNvPr id="5" name="Hộp Văn bản 4">
            <a:extLst>
              <a:ext uri="{FF2B5EF4-FFF2-40B4-BE49-F238E27FC236}">
                <a16:creationId xmlns:a16="http://schemas.microsoft.com/office/drawing/2014/main" id="{062C2C29-399C-421C-B82C-DF7FE150574F}"/>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24</a:t>
            </a:r>
          </a:p>
        </p:txBody>
      </p:sp>
    </p:spTree>
    <p:extLst>
      <p:ext uri="{BB962C8B-B14F-4D97-AF65-F5344CB8AC3E}">
        <p14:creationId xmlns:p14="http://schemas.microsoft.com/office/powerpoint/2010/main" val="1840491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690" y="123825"/>
            <a:ext cx="5213985" cy="732155"/>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Machine Learning Based</a:t>
            </a:r>
          </a:p>
        </p:txBody>
      </p:sp>
      <p:sp>
        <p:nvSpPr>
          <p:cNvPr id="2" name="Hộp Văn bản 1">
            <a:extLst>
              <a:ext uri="{FF2B5EF4-FFF2-40B4-BE49-F238E27FC236}">
                <a16:creationId xmlns:a16="http://schemas.microsoft.com/office/drawing/2014/main" id="{51938FE8-C3BF-4B66-915F-DFCC49DCAEE0}"/>
              </a:ext>
            </a:extLst>
          </p:cNvPr>
          <p:cNvSpPr txBox="1"/>
          <p:nvPr/>
        </p:nvSpPr>
        <p:spPr>
          <a:xfrm>
            <a:off x="777334" y="753708"/>
            <a:ext cx="8486772"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500" b="1" err="1">
                <a:solidFill>
                  <a:schemeClr val="tx1">
                    <a:lumMod val="95000"/>
                    <a:lumOff val="5000"/>
                  </a:schemeClr>
                </a:solidFill>
              </a:rPr>
              <a:t>Đánh</a:t>
            </a:r>
            <a:r>
              <a:rPr lang="vi-VN" sz="2500" b="1">
                <a:solidFill>
                  <a:schemeClr val="tx1">
                    <a:lumMod val="95000"/>
                    <a:lumOff val="5000"/>
                  </a:schemeClr>
                </a:solidFill>
              </a:rPr>
              <a:t> </a:t>
            </a:r>
            <a:r>
              <a:rPr lang="vi-VN" sz="2500" b="1" err="1">
                <a:solidFill>
                  <a:schemeClr val="tx1">
                    <a:lumMod val="95000"/>
                    <a:lumOff val="5000"/>
                  </a:schemeClr>
                </a:solidFill>
              </a:rPr>
              <a:t>giá</a:t>
            </a:r>
            <a:endParaRPr lang="vi-VN" sz="2500" b="1">
              <a:solidFill>
                <a:schemeClr val="tx1">
                  <a:lumMod val="95000"/>
                  <a:lumOff val="5000"/>
                </a:schemeClr>
              </a:solidFill>
            </a:endParaRPr>
          </a:p>
          <a:p>
            <a:endParaRPr lang="vi-VN" sz="2500" b="1">
              <a:solidFill>
                <a:schemeClr val="tx1">
                  <a:lumMod val="95000"/>
                  <a:lumOff val="5000"/>
                </a:schemeClr>
              </a:solidFill>
            </a:endParaRPr>
          </a:p>
          <a:p>
            <a:pPr marL="342900" indent="-342900">
              <a:buChar char="•"/>
            </a:pPr>
            <a:endParaRPr lang="vi-VN" sz="2000">
              <a:solidFill>
                <a:schemeClr val="tx1">
                  <a:lumMod val="95000"/>
                  <a:lumOff val="5000"/>
                </a:schemeClr>
              </a:solidFill>
            </a:endParaRPr>
          </a:p>
          <a:p>
            <a:pPr marL="342900" indent="-342900">
              <a:buChar char="•"/>
            </a:pPr>
            <a:endParaRPr lang="vi-VN" sz="2500" b="1">
              <a:solidFill>
                <a:schemeClr val="tx1">
                  <a:lumMod val="95000"/>
                  <a:lumOff val="5000"/>
                </a:schemeClr>
              </a:solidFill>
            </a:endParaRPr>
          </a:p>
          <a:p>
            <a:endParaRPr lang="vi-VN" sz="2500" b="1">
              <a:solidFill>
                <a:srgbClr val="002060"/>
              </a:solidFill>
            </a:endParaRPr>
          </a:p>
          <a:p>
            <a:endParaRPr lang="vi-VN" sz="2000"/>
          </a:p>
          <a:p>
            <a:endParaRPr lang="vi-VN" sz="2000"/>
          </a:p>
          <a:p>
            <a:pPr marL="342900" indent="-342900">
              <a:buChar char="•"/>
            </a:pPr>
            <a:endParaRPr lang="vi-VN" sz="2000" b="1"/>
          </a:p>
          <a:p>
            <a:pPr marL="342900" indent="-342900">
              <a:buFont typeface="Arial" panose="020B0604020202020204"/>
              <a:buChar char="•"/>
            </a:pPr>
            <a:endParaRPr lang="vi-VN" sz="2000" b="1"/>
          </a:p>
          <a:p>
            <a:pPr marL="342900" indent="-342900">
              <a:buFont typeface="Wingdings" panose="020B0604020202020204"/>
              <a:buChar char="Ø"/>
            </a:pPr>
            <a:endParaRPr lang="vi-VN" sz="2000"/>
          </a:p>
          <a:p>
            <a:endParaRPr lang="vi-VN" sz="2000">
              <a:solidFill>
                <a:srgbClr val="002060"/>
              </a:solidFill>
            </a:endParaRPr>
          </a:p>
          <a:p>
            <a:endParaRPr lang="vi-VN" sz="2000">
              <a:solidFill>
                <a:srgbClr val="002060"/>
              </a:solidFill>
            </a:endParaRPr>
          </a:p>
          <a:p>
            <a:endParaRPr lang="vi-VN" sz="2000">
              <a:solidFill>
                <a:srgbClr val="002060"/>
              </a:solidFill>
            </a:endParaRPr>
          </a:p>
          <a:p>
            <a:endParaRPr lang="vi-VN" sz="2000">
              <a:solidFill>
                <a:srgbClr val="002060"/>
              </a:solidFill>
            </a:endParaRPr>
          </a:p>
        </p:txBody>
      </p:sp>
      <p:sp>
        <p:nvSpPr>
          <p:cNvPr id="5" name="Hộp Văn bản 4">
            <a:extLst>
              <a:ext uri="{FF2B5EF4-FFF2-40B4-BE49-F238E27FC236}">
                <a16:creationId xmlns:a16="http://schemas.microsoft.com/office/drawing/2014/main" id="{062C2C29-399C-421C-B82C-DF7FE150574F}"/>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25</a:t>
            </a:r>
          </a:p>
        </p:txBody>
      </p:sp>
      <p:graphicFrame>
        <p:nvGraphicFramePr>
          <p:cNvPr id="4" name="Bảng 3">
            <a:extLst>
              <a:ext uri="{FF2B5EF4-FFF2-40B4-BE49-F238E27FC236}">
                <a16:creationId xmlns:a16="http://schemas.microsoft.com/office/drawing/2014/main" id="{42DE48EA-FF8C-4D70-9302-1D733FC177EA}"/>
              </a:ext>
            </a:extLst>
          </p:cNvPr>
          <p:cNvGraphicFramePr>
            <a:graphicFrameLocks noGrp="1"/>
          </p:cNvGraphicFramePr>
          <p:nvPr>
            <p:extLst>
              <p:ext uri="{D42A27DB-BD31-4B8C-83A1-F6EECF244321}">
                <p14:modId xmlns:p14="http://schemas.microsoft.com/office/powerpoint/2010/main" val="4119022155"/>
              </p:ext>
            </p:extLst>
          </p:nvPr>
        </p:nvGraphicFramePr>
        <p:xfrm>
          <a:off x="1485900" y="1691640"/>
          <a:ext cx="6354435" cy="1691638"/>
        </p:xfrm>
        <a:graphic>
          <a:graphicData uri="http://schemas.openxmlformats.org/drawingml/2006/table">
            <a:tbl>
              <a:tblPr firstRow="1" bandRow="1">
                <a:tableStyleId>{5C22544A-7EE6-4342-B048-85BDC9FD1C3A}</a:tableStyleId>
              </a:tblPr>
              <a:tblGrid>
                <a:gridCol w="1766439">
                  <a:extLst>
                    <a:ext uri="{9D8B030D-6E8A-4147-A177-3AD203B41FA5}">
                      <a16:colId xmlns:a16="http://schemas.microsoft.com/office/drawing/2014/main" val="3509133410"/>
                    </a:ext>
                  </a:extLst>
                </a:gridCol>
                <a:gridCol w="775335">
                  <a:extLst>
                    <a:ext uri="{9D8B030D-6E8A-4147-A177-3AD203B41FA5}">
                      <a16:colId xmlns:a16="http://schemas.microsoft.com/office/drawing/2014/main" val="1177144309"/>
                    </a:ext>
                  </a:extLst>
                </a:gridCol>
                <a:gridCol w="1536739">
                  <a:extLst>
                    <a:ext uri="{9D8B030D-6E8A-4147-A177-3AD203B41FA5}">
                      <a16:colId xmlns:a16="http://schemas.microsoft.com/office/drawing/2014/main" val="9260127"/>
                    </a:ext>
                  </a:extLst>
                </a:gridCol>
                <a:gridCol w="1005035">
                  <a:extLst>
                    <a:ext uri="{9D8B030D-6E8A-4147-A177-3AD203B41FA5}">
                      <a16:colId xmlns:a16="http://schemas.microsoft.com/office/drawing/2014/main" val="116920410"/>
                    </a:ext>
                  </a:extLst>
                </a:gridCol>
                <a:gridCol w="1270887">
                  <a:extLst>
                    <a:ext uri="{9D8B030D-6E8A-4147-A177-3AD203B41FA5}">
                      <a16:colId xmlns:a16="http://schemas.microsoft.com/office/drawing/2014/main" val="3996243915"/>
                    </a:ext>
                  </a:extLst>
                </a:gridCol>
              </a:tblGrid>
              <a:tr h="506210">
                <a:tc>
                  <a:txBody>
                    <a:bodyPr/>
                    <a:lstStyle/>
                    <a:p>
                      <a:pPr algn="ctr" rtl="0" fontAlgn="base"/>
                      <a:r>
                        <a:rPr lang="vi-VN" u="none" strike="noStrike" err="1">
                          <a:solidFill>
                            <a:schemeClr val="tx1"/>
                          </a:solidFill>
                          <a:effectLst/>
                        </a:rPr>
                        <a:t>Model</a:t>
                      </a:r>
                      <a:r>
                        <a:rPr lang="vi-VN">
                          <a:solidFill>
                            <a:schemeClr val="tx1"/>
                          </a:solidFill>
                          <a:effectLst/>
                        </a:rPr>
                        <a:t>​</a:t>
                      </a:r>
                      <a:endParaRPr lang="vi-VN" b="1" i="0">
                        <a:solidFill>
                          <a:schemeClr val="tx1"/>
                        </a:solidFill>
                        <a:effectLst/>
                      </a:endParaRPr>
                    </a:p>
                  </a:txBody>
                  <a:tcPr/>
                </a:tc>
                <a:tc>
                  <a:txBody>
                    <a:bodyPr/>
                    <a:lstStyle/>
                    <a:p>
                      <a:pPr algn="ctr" rtl="0" fontAlgn="base"/>
                      <a:r>
                        <a:rPr lang="vi-VN" u="none" strike="noStrike" err="1">
                          <a:solidFill>
                            <a:schemeClr val="tx1"/>
                          </a:solidFill>
                          <a:effectLst/>
                        </a:rPr>
                        <a:t>Acc</a:t>
                      </a:r>
                      <a:r>
                        <a:rPr lang="vi-VN">
                          <a:solidFill>
                            <a:schemeClr val="tx1"/>
                          </a:solidFill>
                          <a:effectLst/>
                        </a:rPr>
                        <a:t>​</a:t>
                      </a:r>
                      <a:endParaRPr lang="vi-VN" b="1" i="0">
                        <a:solidFill>
                          <a:schemeClr val="tx1"/>
                        </a:solidFill>
                        <a:effectLst/>
                      </a:endParaRPr>
                    </a:p>
                  </a:txBody>
                  <a:tcPr/>
                </a:tc>
                <a:tc>
                  <a:txBody>
                    <a:bodyPr/>
                    <a:lstStyle/>
                    <a:p>
                      <a:pPr algn="ctr" rtl="0" fontAlgn="base"/>
                      <a:r>
                        <a:rPr lang="vi-VN" u="none" strike="noStrike" err="1">
                          <a:solidFill>
                            <a:schemeClr val="tx1"/>
                          </a:solidFill>
                          <a:effectLst/>
                        </a:rPr>
                        <a:t>Precision</a:t>
                      </a:r>
                      <a:r>
                        <a:rPr lang="vi-VN">
                          <a:solidFill>
                            <a:schemeClr val="tx1"/>
                          </a:solidFill>
                          <a:effectLst/>
                        </a:rPr>
                        <a:t>​</a:t>
                      </a:r>
                      <a:endParaRPr lang="vi-VN" b="1" i="0">
                        <a:solidFill>
                          <a:schemeClr val="tx1"/>
                        </a:solidFill>
                        <a:effectLst/>
                      </a:endParaRPr>
                    </a:p>
                  </a:txBody>
                  <a:tcPr/>
                </a:tc>
                <a:tc>
                  <a:txBody>
                    <a:bodyPr/>
                    <a:lstStyle/>
                    <a:p>
                      <a:pPr algn="ctr" rtl="0" fontAlgn="base"/>
                      <a:r>
                        <a:rPr lang="vi-VN" u="none" strike="noStrike" err="1">
                          <a:solidFill>
                            <a:schemeClr val="tx1"/>
                          </a:solidFill>
                          <a:effectLst/>
                        </a:rPr>
                        <a:t>Recall</a:t>
                      </a:r>
                      <a:r>
                        <a:rPr lang="vi-VN">
                          <a:solidFill>
                            <a:schemeClr val="tx1"/>
                          </a:solidFill>
                          <a:effectLst/>
                        </a:rPr>
                        <a:t>​</a:t>
                      </a:r>
                      <a:endParaRPr lang="vi-VN" b="1" i="0">
                        <a:solidFill>
                          <a:schemeClr val="tx1"/>
                        </a:solidFill>
                        <a:effectLst/>
                      </a:endParaRPr>
                    </a:p>
                  </a:txBody>
                  <a:tcPr/>
                </a:tc>
                <a:tc>
                  <a:txBody>
                    <a:bodyPr/>
                    <a:lstStyle/>
                    <a:p>
                      <a:pPr algn="ctr" rtl="0" fontAlgn="base"/>
                      <a:r>
                        <a:rPr lang="vi-VN" u="none" strike="noStrike">
                          <a:solidFill>
                            <a:schemeClr val="tx1"/>
                          </a:solidFill>
                          <a:effectLst/>
                        </a:rPr>
                        <a:t>F1-score</a:t>
                      </a:r>
                      <a:r>
                        <a:rPr lang="vi-VN">
                          <a:solidFill>
                            <a:schemeClr val="tx1"/>
                          </a:solidFill>
                          <a:effectLst/>
                        </a:rPr>
                        <a:t>​</a:t>
                      </a:r>
                      <a:endParaRPr lang="vi-VN" b="1" i="0">
                        <a:solidFill>
                          <a:schemeClr val="tx1"/>
                        </a:solidFill>
                        <a:effectLst/>
                      </a:endParaRPr>
                    </a:p>
                  </a:txBody>
                  <a:tcPr/>
                </a:tc>
                <a:extLst>
                  <a:ext uri="{0D108BD9-81ED-4DB2-BD59-A6C34878D82A}">
                    <a16:rowId xmlns:a16="http://schemas.microsoft.com/office/drawing/2014/main" val="1517475731"/>
                  </a:ext>
                </a:extLst>
              </a:tr>
              <a:tr h="525433">
                <a:tc>
                  <a:txBody>
                    <a:bodyPr/>
                    <a:lstStyle/>
                    <a:p>
                      <a:pPr algn="ctr" rtl="0" fontAlgn="base"/>
                      <a:r>
                        <a:rPr lang="vi-VN" u="none" strike="noStrike">
                          <a:solidFill>
                            <a:schemeClr val="tx1"/>
                          </a:solidFill>
                          <a:effectLst/>
                        </a:rPr>
                        <a:t>RF</a:t>
                      </a:r>
                    </a:p>
                  </a:txBody>
                  <a:tcPr/>
                </a:tc>
                <a:tc>
                  <a:txBody>
                    <a:bodyPr/>
                    <a:lstStyle/>
                    <a:p>
                      <a:pPr algn="ctr" rtl="0" fontAlgn="base"/>
                      <a:r>
                        <a:rPr lang="vi-VN" u="none" strike="noStrike">
                          <a:solidFill>
                            <a:schemeClr val="tx1"/>
                          </a:solidFill>
                          <a:effectLst/>
                        </a:rPr>
                        <a:t>0.47</a:t>
                      </a:r>
                      <a:r>
                        <a:rPr lang="vi-VN">
                          <a:solidFill>
                            <a:schemeClr val="tx1"/>
                          </a:solidFill>
                          <a:effectLst/>
                        </a:rPr>
                        <a:t>​</a:t>
                      </a:r>
                      <a:endParaRPr lang="vi-VN" b="0" i="0">
                        <a:solidFill>
                          <a:schemeClr val="tx1"/>
                        </a:solidFill>
                        <a:effectLst/>
                      </a:endParaRPr>
                    </a:p>
                  </a:txBody>
                  <a:tcPr/>
                </a:tc>
                <a:tc>
                  <a:txBody>
                    <a:bodyPr/>
                    <a:lstStyle/>
                    <a:p>
                      <a:pPr algn="ctr" rtl="0" fontAlgn="base"/>
                      <a:r>
                        <a:rPr lang="vi-VN" u="none" strike="noStrike">
                          <a:solidFill>
                            <a:schemeClr val="tx1"/>
                          </a:solidFill>
                          <a:effectLst/>
                        </a:rPr>
                        <a:t>0.46</a:t>
                      </a:r>
                      <a:r>
                        <a:rPr lang="vi-VN">
                          <a:solidFill>
                            <a:schemeClr val="tx1"/>
                          </a:solidFill>
                          <a:effectLst/>
                        </a:rPr>
                        <a:t>​</a:t>
                      </a:r>
                      <a:endParaRPr lang="vi-VN" b="0" i="0">
                        <a:solidFill>
                          <a:schemeClr val="tx1"/>
                        </a:solidFill>
                        <a:effectLst/>
                      </a:endParaRPr>
                    </a:p>
                  </a:txBody>
                  <a:tcPr/>
                </a:tc>
                <a:tc>
                  <a:txBody>
                    <a:bodyPr/>
                    <a:lstStyle/>
                    <a:p>
                      <a:pPr algn="ctr" rtl="0" fontAlgn="base"/>
                      <a:r>
                        <a:rPr lang="vi-VN" u="none" strike="noStrike">
                          <a:solidFill>
                            <a:schemeClr val="tx1"/>
                          </a:solidFill>
                          <a:effectLst/>
                        </a:rPr>
                        <a:t>0.49</a:t>
                      </a:r>
                      <a:r>
                        <a:rPr lang="vi-VN">
                          <a:solidFill>
                            <a:schemeClr val="tx1"/>
                          </a:solidFill>
                          <a:effectLst/>
                        </a:rPr>
                        <a:t>​</a:t>
                      </a:r>
                      <a:endParaRPr lang="vi-VN" b="0" i="0">
                        <a:solidFill>
                          <a:schemeClr val="tx1"/>
                        </a:solidFill>
                        <a:effectLst/>
                      </a:endParaRPr>
                    </a:p>
                  </a:txBody>
                  <a:tcPr/>
                </a:tc>
                <a:tc>
                  <a:txBody>
                    <a:bodyPr/>
                    <a:lstStyle/>
                    <a:p>
                      <a:pPr algn="ctr" rtl="0" fontAlgn="base"/>
                      <a:r>
                        <a:rPr lang="vi-VN" u="none" strike="noStrike">
                          <a:solidFill>
                            <a:schemeClr val="tx1"/>
                          </a:solidFill>
                          <a:effectLst/>
                        </a:rPr>
                        <a:t>0.45</a:t>
                      </a:r>
                      <a:r>
                        <a:rPr lang="vi-VN">
                          <a:solidFill>
                            <a:schemeClr val="tx1"/>
                          </a:solidFill>
                          <a:effectLst/>
                        </a:rPr>
                        <a:t>​</a:t>
                      </a:r>
                      <a:endParaRPr lang="vi-VN" b="0" i="0">
                        <a:solidFill>
                          <a:schemeClr val="tx1"/>
                        </a:solidFill>
                        <a:effectLst/>
                      </a:endParaRPr>
                    </a:p>
                  </a:txBody>
                  <a:tcPr/>
                </a:tc>
                <a:extLst>
                  <a:ext uri="{0D108BD9-81ED-4DB2-BD59-A6C34878D82A}">
                    <a16:rowId xmlns:a16="http://schemas.microsoft.com/office/drawing/2014/main" val="1752112768"/>
                  </a:ext>
                </a:extLst>
              </a:tr>
              <a:tr h="659995">
                <a:tc>
                  <a:txBody>
                    <a:bodyPr/>
                    <a:lstStyle/>
                    <a:p>
                      <a:pPr algn="ctr" rtl="0" fontAlgn="base"/>
                      <a:r>
                        <a:rPr lang="vi-VN" u="none" strike="noStrike" err="1">
                          <a:solidFill>
                            <a:schemeClr val="tx1"/>
                          </a:solidFill>
                          <a:effectLst/>
                        </a:rPr>
                        <a:t>xGB</a:t>
                      </a:r>
                    </a:p>
                  </a:txBody>
                  <a:tcPr/>
                </a:tc>
                <a:tc>
                  <a:txBody>
                    <a:bodyPr/>
                    <a:lstStyle/>
                    <a:p>
                      <a:pPr algn="ctr" rtl="0" fontAlgn="base"/>
                      <a:r>
                        <a:rPr lang="vi-VN" u="none" strike="noStrike">
                          <a:solidFill>
                            <a:srgbClr val="FF0000"/>
                          </a:solidFill>
                          <a:effectLst/>
                        </a:rPr>
                        <a:t>0.55</a:t>
                      </a:r>
                      <a:r>
                        <a:rPr lang="vi-VN">
                          <a:solidFill>
                            <a:srgbClr val="FF0000"/>
                          </a:solidFill>
                          <a:effectLst/>
                        </a:rPr>
                        <a:t>​</a:t>
                      </a:r>
                      <a:endParaRPr lang="vi-VN" b="0" i="0">
                        <a:solidFill>
                          <a:srgbClr val="FF0000"/>
                        </a:solidFill>
                        <a:effectLst/>
                      </a:endParaRPr>
                    </a:p>
                  </a:txBody>
                  <a:tcPr/>
                </a:tc>
                <a:tc>
                  <a:txBody>
                    <a:bodyPr/>
                    <a:lstStyle/>
                    <a:p>
                      <a:pPr algn="ctr" rtl="0" fontAlgn="base"/>
                      <a:r>
                        <a:rPr lang="vi-VN" u="none" strike="noStrike">
                          <a:solidFill>
                            <a:srgbClr val="FF0000"/>
                          </a:solidFill>
                          <a:effectLst/>
                        </a:rPr>
                        <a:t>0.56</a:t>
                      </a:r>
                      <a:r>
                        <a:rPr lang="vi-VN">
                          <a:solidFill>
                            <a:srgbClr val="FF0000"/>
                          </a:solidFill>
                          <a:effectLst/>
                        </a:rPr>
                        <a:t>​</a:t>
                      </a:r>
                      <a:endParaRPr lang="vi-VN" b="0" i="0">
                        <a:solidFill>
                          <a:srgbClr val="FF0000"/>
                        </a:solidFill>
                        <a:effectLst/>
                      </a:endParaRPr>
                    </a:p>
                  </a:txBody>
                  <a:tcPr/>
                </a:tc>
                <a:tc>
                  <a:txBody>
                    <a:bodyPr/>
                    <a:lstStyle/>
                    <a:p>
                      <a:pPr algn="ctr" rtl="0" fontAlgn="base"/>
                      <a:r>
                        <a:rPr lang="vi-VN" u="none" strike="noStrike">
                          <a:solidFill>
                            <a:srgbClr val="FF0000"/>
                          </a:solidFill>
                          <a:effectLst/>
                        </a:rPr>
                        <a:t>0.56</a:t>
                      </a:r>
                      <a:r>
                        <a:rPr lang="vi-VN">
                          <a:solidFill>
                            <a:srgbClr val="FF0000"/>
                          </a:solidFill>
                          <a:effectLst/>
                        </a:rPr>
                        <a:t>​</a:t>
                      </a:r>
                      <a:endParaRPr lang="vi-VN" b="0" i="0">
                        <a:solidFill>
                          <a:srgbClr val="FF0000"/>
                        </a:solidFill>
                        <a:effectLst/>
                      </a:endParaRPr>
                    </a:p>
                  </a:txBody>
                  <a:tcPr/>
                </a:tc>
                <a:tc>
                  <a:txBody>
                    <a:bodyPr/>
                    <a:lstStyle/>
                    <a:p>
                      <a:pPr algn="ctr" rtl="0" fontAlgn="base"/>
                      <a:r>
                        <a:rPr lang="vi-VN" u="none" strike="noStrike">
                          <a:solidFill>
                            <a:srgbClr val="FF0000"/>
                          </a:solidFill>
                          <a:effectLst/>
                        </a:rPr>
                        <a:t>0.55</a:t>
                      </a:r>
                      <a:r>
                        <a:rPr lang="vi-VN">
                          <a:solidFill>
                            <a:srgbClr val="FF0000"/>
                          </a:solidFill>
                          <a:effectLst/>
                        </a:rPr>
                        <a:t>​</a:t>
                      </a:r>
                    </a:p>
                    <a:p>
                      <a:pPr algn="ctr" rtl="0" fontAlgn="base"/>
                      <a:r>
                        <a:rPr lang="vi-VN">
                          <a:solidFill>
                            <a:srgbClr val="FF0000"/>
                          </a:solidFill>
                          <a:effectLst/>
                        </a:rPr>
                        <a:t>​</a:t>
                      </a:r>
                      <a:endParaRPr lang="vi-VN" b="0" i="0">
                        <a:solidFill>
                          <a:srgbClr val="FF0000"/>
                        </a:solidFill>
                        <a:effectLst/>
                      </a:endParaRPr>
                    </a:p>
                  </a:txBody>
                  <a:tcPr/>
                </a:tc>
                <a:extLst>
                  <a:ext uri="{0D108BD9-81ED-4DB2-BD59-A6C34878D82A}">
                    <a16:rowId xmlns:a16="http://schemas.microsoft.com/office/drawing/2014/main" val="1526758716"/>
                  </a:ext>
                </a:extLst>
              </a:tr>
            </a:tbl>
          </a:graphicData>
        </a:graphic>
      </p:graphicFrame>
      <p:sp>
        <p:nvSpPr>
          <p:cNvPr id="6" name="Hộp Văn bản 5">
            <a:extLst>
              <a:ext uri="{FF2B5EF4-FFF2-40B4-BE49-F238E27FC236}">
                <a16:creationId xmlns:a16="http://schemas.microsoft.com/office/drawing/2014/main" id="{E2256CAF-9913-42F7-B4A9-7C0CBD433059}"/>
              </a:ext>
            </a:extLst>
          </p:cNvPr>
          <p:cNvSpPr txBox="1"/>
          <p:nvPr/>
        </p:nvSpPr>
        <p:spPr>
          <a:xfrm>
            <a:off x="3025140" y="3684270"/>
            <a:ext cx="3177540"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300" err="1"/>
              <a:t>Hình</a:t>
            </a:r>
            <a:r>
              <a:rPr lang="vi-VN" sz="1300"/>
              <a:t> 6: </a:t>
            </a:r>
            <a:r>
              <a:rPr lang="vi-VN" sz="1300" err="1"/>
              <a:t>Kết</a:t>
            </a:r>
            <a:r>
              <a:rPr lang="vi-VN" sz="1300"/>
              <a:t> </a:t>
            </a:r>
            <a:r>
              <a:rPr lang="vi-VN" sz="1300" err="1"/>
              <a:t>quả</a:t>
            </a:r>
            <a:r>
              <a:rPr lang="vi-VN" sz="1300"/>
              <a:t> </a:t>
            </a:r>
            <a:r>
              <a:rPr lang="vi-VN" sz="1300" err="1"/>
              <a:t>dự</a:t>
            </a:r>
            <a:r>
              <a:rPr lang="vi-VN" sz="1300"/>
              <a:t> </a:t>
            </a:r>
            <a:r>
              <a:rPr lang="vi-VN" sz="1300" err="1"/>
              <a:t>đoán</a:t>
            </a:r>
            <a:r>
              <a:rPr lang="vi-VN" sz="1300"/>
              <a:t> </a:t>
            </a:r>
            <a:r>
              <a:rPr lang="vi-VN" sz="1300" err="1"/>
              <a:t>của</a:t>
            </a:r>
            <a:r>
              <a:rPr lang="vi-VN" sz="1300"/>
              <a:t> RF </a:t>
            </a:r>
            <a:r>
              <a:rPr lang="vi-VN" sz="1300" err="1"/>
              <a:t>và</a:t>
            </a:r>
            <a:r>
              <a:rPr lang="vi-VN" sz="1300"/>
              <a:t> </a:t>
            </a:r>
            <a:r>
              <a:rPr lang="vi-VN" sz="1300" err="1"/>
              <a:t>xGB</a:t>
            </a:r>
            <a:endParaRPr lang="vi-VN" sz="1300"/>
          </a:p>
        </p:txBody>
      </p:sp>
    </p:spTree>
    <p:extLst>
      <p:ext uri="{BB962C8B-B14F-4D97-AF65-F5344CB8AC3E}">
        <p14:creationId xmlns:p14="http://schemas.microsoft.com/office/powerpoint/2010/main" val="343473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690" y="123825"/>
            <a:ext cx="5213985" cy="732155"/>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Machine Learning Based</a:t>
            </a:r>
          </a:p>
        </p:txBody>
      </p:sp>
      <p:sp>
        <p:nvSpPr>
          <p:cNvPr id="2" name="Hộp Văn bản 1">
            <a:extLst>
              <a:ext uri="{FF2B5EF4-FFF2-40B4-BE49-F238E27FC236}">
                <a16:creationId xmlns:a16="http://schemas.microsoft.com/office/drawing/2014/main" id="{51938FE8-C3BF-4B66-915F-DFCC49DCAEE0}"/>
              </a:ext>
            </a:extLst>
          </p:cNvPr>
          <p:cNvSpPr txBox="1"/>
          <p:nvPr/>
        </p:nvSpPr>
        <p:spPr>
          <a:xfrm>
            <a:off x="884014" y="829908"/>
            <a:ext cx="7290432"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500" b="1">
                <a:solidFill>
                  <a:schemeClr val="tx1">
                    <a:lumMod val="95000"/>
                    <a:lumOff val="5000"/>
                  </a:schemeClr>
                </a:solidFill>
              </a:rPr>
              <a:t>Đánh giá</a:t>
            </a:r>
          </a:p>
          <a:p>
            <a:endParaRPr lang="vi-VN" sz="2500" b="1">
              <a:solidFill>
                <a:srgbClr val="002060"/>
              </a:solidFill>
            </a:endParaRPr>
          </a:p>
          <a:p>
            <a:endParaRPr lang="vi-VN" sz="2000">
              <a:solidFill>
                <a:schemeClr val="tx1"/>
              </a:solidFill>
            </a:endParaRPr>
          </a:p>
          <a:p>
            <a:endParaRPr lang="vi-VN" sz="2000">
              <a:solidFill>
                <a:schemeClr val="tx1"/>
              </a:solidFill>
            </a:endParaRPr>
          </a:p>
          <a:p>
            <a:pPr marL="342900" indent="-342900">
              <a:buFont typeface="Arial" panose="020B0604020202020204"/>
              <a:buChar char="•"/>
            </a:pPr>
            <a:endParaRPr lang="vi-VN" sz="2000" b="1"/>
          </a:p>
          <a:p>
            <a:pPr marL="342900" indent="-342900">
              <a:buFont typeface="Arial" panose="020B0604020202020204"/>
              <a:buChar char="•"/>
            </a:pPr>
            <a:endParaRPr lang="vi-VN" sz="2000" b="1"/>
          </a:p>
          <a:p>
            <a:pPr marL="342900" indent="-342900">
              <a:buFont typeface="Wingdings" panose="020B0604020202020204"/>
              <a:buChar char="Ø"/>
            </a:pPr>
            <a:endParaRPr lang="vi-VN" sz="2000"/>
          </a:p>
          <a:p>
            <a:endParaRPr lang="vi-VN" sz="2000">
              <a:solidFill>
                <a:srgbClr val="002060"/>
              </a:solidFill>
            </a:endParaRPr>
          </a:p>
          <a:p>
            <a:endParaRPr lang="vi-VN" sz="2000">
              <a:solidFill>
                <a:srgbClr val="002060"/>
              </a:solidFill>
            </a:endParaRPr>
          </a:p>
          <a:p>
            <a:endParaRPr lang="vi-VN" sz="2000">
              <a:solidFill>
                <a:srgbClr val="002060"/>
              </a:solidFill>
            </a:endParaRPr>
          </a:p>
          <a:p>
            <a:endParaRPr lang="vi-VN" sz="2000">
              <a:solidFill>
                <a:srgbClr val="002060"/>
              </a:solidFill>
            </a:endParaRPr>
          </a:p>
        </p:txBody>
      </p:sp>
      <p:pic>
        <p:nvPicPr>
          <p:cNvPr id="4" name="Hình ảnh 4">
            <a:extLst>
              <a:ext uri="{FF2B5EF4-FFF2-40B4-BE49-F238E27FC236}">
                <a16:creationId xmlns:a16="http://schemas.microsoft.com/office/drawing/2014/main" id="{6B4BE65B-A555-4121-9249-62E4129A203D}"/>
              </a:ext>
            </a:extLst>
          </p:cNvPr>
          <p:cNvPicPr>
            <a:picLocks noChangeAspect="1"/>
          </p:cNvPicPr>
          <p:nvPr/>
        </p:nvPicPr>
        <p:blipFill>
          <a:blip r:embed="rId3"/>
          <a:stretch>
            <a:fillRect/>
          </a:stretch>
        </p:blipFill>
        <p:spPr>
          <a:xfrm>
            <a:off x="999391" y="1581035"/>
            <a:ext cx="2983831" cy="2589129"/>
          </a:xfrm>
          <a:prstGeom prst="rect">
            <a:avLst/>
          </a:prstGeom>
        </p:spPr>
      </p:pic>
      <p:pic>
        <p:nvPicPr>
          <p:cNvPr id="5" name="Hình ảnh 5">
            <a:extLst>
              <a:ext uri="{FF2B5EF4-FFF2-40B4-BE49-F238E27FC236}">
                <a16:creationId xmlns:a16="http://schemas.microsoft.com/office/drawing/2014/main" id="{1797A015-FB9D-452F-8B43-D175A51B6911}"/>
              </a:ext>
            </a:extLst>
          </p:cNvPr>
          <p:cNvPicPr>
            <a:picLocks noChangeAspect="1"/>
          </p:cNvPicPr>
          <p:nvPr/>
        </p:nvPicPr>
        <p:blipFill>
          <a:blip r:embed="rId4"/>
          <a:stretch>
            <a:fillRect/>
          </a:stretch>
        </p:blipFill>
        <p:spPr>
          <a:xfrm>
            <a:off x="4961669" y="1578375"/>
            <a:ext cx="2961272" cy="2661876"/>
          </a:xfrm>
          <a:prstGeom prst="rect">
            <a:avLst/>
          </a:prstGeom>
        </p:spPr>
      </p:pic>
      <p:sp>
        <p:nvSpPr>
          <p:cNvPr id="6" name="Hộp Văn bản 5">
            <a:extLst>
              <a:ext uri="{FF2B5EF4-FFF2-40B4-BE49-F238E27FC236}">
                <a16:creationId xmlns:a16="http://schemas.microsoft.com/office/drawing/2014/main" id="{2776DC78-2ACD-49E2-AE04-870073920A61}"/>
              </a:ext>
            </a:extLst>
          </p:cNvPr>
          <p:cNvSpPr txBox="1"/>
          <p:nvPr/>
        </p:nvSpPr>
        <p:spPr>
          <a:xfrm>
            <a:off x="974559" y="4322490"/>
            <a:ext cx="325454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600" err="1"/>
              <a:t>Hình</a:t>
            </a:r>
            <a:r>
              <a:rPr lang="vi-VN" sz="1600"/>
              <a:t> 7: Confusion </a:t>
            </a:r>
            <a:r>
              <a:rPr lang="vi-VN" sz="1600" err="1"/>
              <a:t>matrix</a:t>
            </a:r>
            <a:r>
              <a:rPr lang="vi-VN" sz="1600"/>
              <a:t> </a:t>
            </a:r>
            <a:r>
              <a:rPr lang="vi-VN" sz="1600" err="1"/>
              <a:t>của</a:t>
            </a:r>
            <a:r>
              <a:rPr lang="vi-VN" sz="1600"/>
              <a:t> RF</a:t>
            </a:r>
          </a:p>
        </p:txBody>
      </p:sp>
      <p:sp>
        <p:nvSpPr>
          <p:cNvPr id="7" name="Hộp Văn bản 6">
            <a:extLst>
              <a:ext uri="{FF2B5EF4-FFF2-40B4-BE49-F238E27FC236}">
                <a16:creationId xmlns:a16="http://schemas.microsoft.com/office/drawing/2014/main" id="{51E569DF-16F8-40CA-82A9-63720574B9D3}"/>
              </a:ext>
            </a:extLst>
          </p:cNvPr>
          <p:cNvSpPr txBox="1"/>
          <p:nvPr/>
        </p:nvSpPr>
        <p:spPr>
          <a:xfrm>
            <a:off x="5080700" y="4325976"/>
            <a:ext cx="33222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600" err="1"/>
              <a:t>Hình</a:t>
            </a:r>
            <a:r>
              <a:rPr lang="vi-VN" sz="1600"/>
              <a:t> 8: Confusion </a:t>
            </a:r>
            <a:r>
              <a:rPr lang="vi-VN" sz="1600" err="1"/>
              <a:t>matrix</a:t>
            </a:r>
            <a:r>
              <a:rPr lang="vi-VN" sz="1600"/>
              <a:t> </a:t>
            </a:r>
            <a:r>
              <a:rPr lang="vi-VN" sz="1600" err="1"/>
              <a:t>của</a:t>
            </a:r>
            <a:r>
              <a:rPr lang="vi-VN" sz="1600"/>
              <a:t> </a:t>
            </a:r>
            <a:r>
              <a:rPr lang="vi-VN" sz="1600" err="1"/>
              <a:t>xGB</a:t>
            </a:r>
            <a:endParaRPr lang="vi-VN" sz="1600"/>
          </a:p>
        </p:txBody>
      </p:sp>
      <p:sp>
        <p:nvSpPr>
          <p:cNvPr id="3" name="Hộp Văn bản 2">
            <a:extLst>
              <a:ext uri="{FF2B5EF4-FFF2-40B4-BE49-F238E27FC236}">
                <a16:creationId xmlns:a16="http://schemas.microsoft.com/office/drawing/2014/main" id="{C0D933D2-8E4A-438A-B002-EED897005798}"/>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26</a:t>
            </a:r>
          </a:p>
        </p:txBody>
      </p:sp>
    </p:spTree>
    <p:extLst>
      <p:ext uri="{BB962C8B-B14F-4D97-AF65-F5344CB8AC3E}">
        <p14:creationId xmlns:p14="http://schemas.microsoft.com/office/powerpoint/2010/main" val="789318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690" y="123825"/>
            <a:ext cx="5213985" cy="732155"/>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Machine Learning Based</a:t>
            </a:r>
          </a:p>
        </p:txBody>
      </p:sp>
      <p:sp>
        <p:nvSpPr>
          <p:cNvPr id="2" name="Hộp Văn bản 1">
            <a:extLst>
              <a:ext uri="{FF2B5EF4-FFF2-40B4-BE49-F238E27FC236}">
                <a16:creationId xmlns:a16="http://schemas.microsoft.com/office/drawing/2014/main" id="{51938FE8-C3BF-4B66-915F-DFCC49DCAEE0}"/>
              </a:ext>
            </a:extLst>
          </p:cNvPr>
          <p:cNvSpPr txBox="1"/>
          <p:nvPr/>
        </p:nvSpPr>
        <p:spPr>
          <a:xfrm>
            <a:off x="452067" y="836553"/>
            <a:ext cx="8240715" cy="4016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500" b="1">
                <a:solidFill>
                  <a:schemeClr val="tx1">
                    <a:lumMod val="95000"/>
                    <a:lumOff val="5000"/>
                  </a:schemeClr>
                </a:solidFill>
              </a:rPr>
              <a:t>Đánh giá</a:t>
            </a:r>
          </a:p>
          <a:p>
            <a:endParaRPr lang="vi-VN" sz="2500" b="1">
              <a:solidFill>
                <a:schemeClr val="tx1">
                  <a:lumMod val="95000"/>
                  <a:lumOff val="5000"/>
                </a:schemeClr>
              </a:solidFill>
            </a:endParaRPr>
          </a:p>
          <a:p>
            <a:endParaRPr lang="vi-VN" sz="2500" b="1">
              <a:solidFill>
                <a:srgbClr val="002060"/>
              </a:solidFill>
            </a:endParaRPr>
          </a:p>
          <a:p>
            <a:endParaRPr lang="vi-VN" sz="2000">
              <a:solidFill>
                <a:schemeClr val="tx1"/>
              </a:solidFill>
            </a:endParaRPr>
          </a:p>
          <a:p>
            <a:endParaRPr lang="vi-VN" sz="2000"/>
          </a:p>
          <a:p>
            <a:pPr marL="342900" indent="-342900">
              <a:buFont typeface="Arial" panose="020B0604020202020204"/>
              <a:buChar char="•"/>
            </a:pPr>
            <a:endParaRPr lang="vi-VN" sz="2000" b="1"/>
          </a:p>
          <a:p>
            <a:pPr marL="342900" indent="-342900">
              <a:buFont typeface="Arial" panose="020B0604020202020204"/>
              <a:buChar char="•"/>
            </a:pPr>
            <a:endParaRPr lang="vi-VN" sz="2000" b="1"/>
          </a:p>
          <a:p>
            <a:pPr marL="342900" indent="-342900">
              <a:buFont typeface="Wingdings" panose="020B0604020202020204"/>
              <a:buChar char="Ø"/>
            </a:pPr>
            <a:endParaRPr lang="vi-VN" sz="2000"/>
          </a:p>
          <a:p>
            <a:endParaRPr lang="vi-VN" sz="2000">
              <a:solidFill>
                <a:srgbClr val="002060"/>
              </a:solidFill>
            </a:endParaRPr>
          </a:p>
          <a:p>
            <a:endParaRPr lang="vi-VN" sz="2000">
              <a:solidFill>
                <a:srgbClr val="002060"/>
              </a:solidFill>
            </a:endParaRPr>
          </a:p>
          <a:p>
            <a:endParaRPr lang="vi-VN" sz="2000">
              <a:solidFill>
                <a:srgbClr val="002060"/>
              </a:solidFill>
            </a:endParaRPr>
          </a:p>
          <a:p>
            <a:endParaRPr lang="vi-VN" sz="2000">
              <a:solidFill>
                <a:srgbClr val="002060"/>
              </a:solidFill>
            </a:endParaRPr>
          </a:p>
        </p:txBody>
      </p:sp>
      <p:sp>
        <p:nvSpPr>
          <p:cNvPr id="6" name="Hộp Văn bản 5">
            <a:extLst>
              <a:ext uri="{FF2B5EF4-FFF2-40B4-BE49-F238E27FC236}">
                <a16:creationId xmlns:a16="http://schemas.microsoft.com/office/drawing/2014/main" id="{2776DC78-2ACD-49E2-AE04-870073920A61}"/>
              </a:ext>
            </a:extLst>
          </p:cNvPr>
          <p:cNvSpPr txBox="1"/>
          <p:nvPr/>
        </p:nvSpPr>
        <p:spPr>
          <a:xfrm>
            <a:off x="695455" y="3358914"/>
            <a:ext cx="37197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1600" err="1"/>
              <a:t>Hình</a:t>
            </a:r>
            <a:r>
              <a:rPr lang="vi-VN" sz="1600"/>
              <a:t> 13: RF được </a:t>
            </a:r>
            <a:r>
              <a:rPr lang="vi-VN" sz="1600" err="1"/>
              <a:t>train</a:t>
            </a:r>
            <a:r>
              <a:rPr lang="vi-VN" sz="1600"/>
              <a:t> </a:t>
            </a:r>
            <a:r>
              <a:rPr lang="vi-VN" sz="1600" err="1"/>
              <a:t>bộ</a:t>
            </a:r>
            <a:r>
              <a:rPr lang="vi-VN" sz="1600"/>
              <a:t> </a:t>
            </a:r>
            <a:r>
              <a:rPr lang="vi-VN" sz="1600" err="1"/>
              <a:t>dữ</a:t>
            </a:r>
            <a:r>
              <a:rPr lang="vi-VN" sz="1600"/>
              <a:t> </a:t>
            </a:r>
            <a:r>
              <a:rPr lang="vi-VN" sz="1600" err="1"/>
              <a:t>liệu</a:t>
            </a:r>
            <a:r>
              <a:rPr lang="vi-VN" sz="1600"/>
              <a:t> ENG </a:t>
            </a:r>
            <a:r>
              <a:rPr lang="vi-VN" sz="1600" err="1"/>
              <a:t>và</a:t>
            </a:r>
            <a:r>
              <a:rPr lang="vi-VN" sz="1600"/>
              <a:t> </a:t>
            </a:r>
            <a:r>
              <a:rPr lang="vi-VN" sz="1600" err="1"/>
              <a:t>test</a:t>
            </a:r>
            <a:r>
              <a:rPr lang="vi-VN" sz="1600"/>
              <a:t> trên </a:t>
            </a:r>
            <a:r>
              <a:rPr lang="vi-VN" sz="1600" err="1"/>
              <a:t>bộ</a:t>
            </a:r>
            <a:r>
              <a:rPr lang="vi-VN" sz="1600"/>
              <a:t> </a:t>
            </a:r>
            <a:r>
              <a:rPr lang="vi-VN" sz="1600" err="1"/>
              <a:t>dữ</a:t>
            </a:r>
            <a:r>
              <a:rPr lang="vi-VN" sz="1600"/>
              <a:t> </a:t>
            </a:r>
            <a:r>
              <a:rPr lang="vi-VN" sz="1600" err="1"/>
              <a:t>liệu</a:t>
            </a:r>
            <a:r>
              <a:rPr lang="vi-VN" sz="1600"/>
              <a:t> VIE</a:t>
            </a:r>
          </a:p>
        </p:txBody>
      </p:sp>
      <p:sp>
        <p:nvSpPr>
          <p:cNvPr id="7" name="Hộp Văn bản 6">
            <a:extLst>
              <a:ext uri="{FF2B5EF4-FFF2-40B4-BE49-F238E27FC236}">
                <a16:creationId xmlns:a16="http://schemas.microsoft.com/office/drawing/2014/main" id="{51E569DF-16F8-40CA-82A9-63720574B9D3}"/>
              </a:ext>
            </a:extLst>
          </p:cNvPr>
          <p:cNvSpPr txBox="1"/>
          <p:nvPr/>
        </p:nvSpPr>
        <p:spPr>
          <a:xfrm>
            <a:off x="5080700" y="4325976"/>
            <a:ext cx="309662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1600" err="1"/>
              <a:t>Hình</a:t>
            </a:r>
            <a:r>
              <a:rPr lang="vi-VN" sz="1600"/>
              <a:t> 14: Confusion </a:t>
            </a:r>
            <a:r>
              <a:rPr lang="vi-VN" sz="1600" err="1"/>
              <a:t>matrix</a:t>
            </a:r>
            <a:r>
              <a:rPr lang="vi-VN" sz="1600"/>
              <a:t> </a:t>
            </a:r>
            <a:r>
              <a:rPr lang="vi-VN" sz="1600" err="1"/>
              <a:t>của</a:t>
            </a:r>
            <a:r>
              <a:rPr lang="vi-VN" sz="1600"/>
              <a:t> </a:t>
            </a:r>
            <a:r>
              <a:rPr lang="vi-VN" sz="1600" err="1"/>
              <a:t>xGB</a:t>
            </a:r>
            <a:r>
              <a:rPr lang="vi-VN" sz="1600"/>
              <a:t> (</a:t>
            </a:r>
            <a:r>
              <a:rPr lang="vi-VN" sz="1600" err="1"/>
              <a:t>audio</a:t>
            </a:r>
            <a:r>
              <a:rPr lang="vi-VN" sz="1600"/>
              <a:t> + </a:t>
            </a:r>
            <a:r>
              <a:rPr lang="vi-VN" sz="1600" err="1"/>
              <a:t>text</a:t>
            </a:r>
            <a:r>
              <a:rPr lang="vi-VN" sz="1600"/>
              <a:t>)</a:t>
            </a:r>
          </a:p>
        </p:txBody>
      </p:sp>
      <p:pic>
        <p:nvPicPr>
          <p:cNvPr id="4" name="Hình ảnh 4">
            <a:extLst>
              <a:ext uri="{FF2B5EF4-FFF2-40B4-BE49-F238E27FC236}">
                <a16:creationId xmlns:a16="http://schemas.microsoft.com/office/drawing/2014/main" id="{E8024072-21A3-4151-845B-50D5E50A3035}"/>
              </a:ext>
            </a:extLst>
          </p:cNvPr>
          <p:cNvPicPr>
            <a:picLocks noChangeAspect="1"/>
          </p:cNvPicPr>
          <p:nvPr/>
        </p:nvPicPr>
        <p:blipFill>
          <a:blip r:embed="rId3"/>
          <a:stretch>
            <a:fillRect/>
          </a:stretch>
        </p:blipFill>
        <p:spPr>
          <a:xfrm>
            <a:off x="5127551" y="1455298"/>
            <a:ext cx="3102048" cy="2771175"/>
          </a:xfrm>
          <a:prstGeom prst="rect">
            <a:avLst/>
          </a:prstGeom>
        </p:spPr>
      </p:pic>
      <p:graphicFrame>
        <p:nvGraphicFramePr>
          <p:cNvPr id="5" name="Bảng 8">
            <a:extLst>
              <a:ext uri="{FF2B5EF4-FFF2-40B4-BE49-F238E27FC236}">
                <a16:creationId xmlns:a16="http://schemas.microsoft.com/office/drawing/2014/main" id="{70C83984-32A3-4136-AA2F-85AA5511EDFF}"/>
              </a:ext>
            </a:extLst>
          </p:cNvPr>
          <p:cNvGraphicFramePr>
            <a:graphicFrameLocks noGrp="1"/>
          </p:cNvGraphicFramePr>
          <p:nvPr>
            <p:extLst>
              <p:ext uri="{D42A27DB-BD31-4B8C-83A1-F6EECF244321}">
                <p14:modId xmlns:p14="http://schemas.microsoft.com/office/powerpoint/2010/main" val="4006078621"/>
              </p:ext>
            </p:extLst>
          </p:nvPr>
        </p:nvGraphicFramePr>
        <p:xfrm>
          <a:off x="571500" y="2372389"/>
          <a:ext cx="4259667" cy="823846"/>
        </p:xfrm>
        <a:graphic>
          <a:graphicData uri="http://schemas.openxmlformats.org/drawingml/2006/table">
            <a:tbl>
              <a:tblPr firstRow="1" bandRow="1">
                <a:tableStyleId>{5C22544A-7EE6-4342-B048-85BDC9FD1C3A}</a:tableStyleId>
              </a:tblPr>
              <a:tblGrid>
                <a:gridCol w="1814180">
                  <a:extLst>
                    <a:ext uri="{9D8B030D-6E8A-4147-A177-3AD203B41FA5}">
                      <a16:colId xmlns:a16="http://schemas.microsoft.com/office/drawing/2014/main" val="1503534441"/>
                    </a:ext>
                  </a:extLst>
                </a:gridCol>
                <a:gridCol w="1242680">
                  <a:extLst>
                    <a:ext uri="{9D8B030D-6E8A-4147-A177-3AD203B41FA5}">
                      <a16:colId xmlns:a16="http://schemas.microsoft.com/office/drawing/2014/main" val="1453161331"/>
                    </a:ext>
                  </a:extLst>
                </a:gridCol>
                <a:gridCol w="1202807">
                  <a:extLst>
                    <a:ext uri="{9D8B030D-6E8A-4147-A177-3AD203B41FA5}">
                      <a16:colId xmlns:a16="http://schemas.microsoft.com/office/drawing/2014/main" val="4050296664"/>
                    </a:ext>
                  </a:extLst>
                </a:gridCol>
              </a:tblGrid>
              <a:tr h="305686">
                <a:tc>
                  <a:txBody>
                    <a:bodyPr/>
                    <a:lstStyle/>
                    <a:p>
                      <a:pPr algn="ctr"/>
                      <a:r>
                        <a:rPr lang="vi-VN">
                          <a:solidFill>
                            <a:schemeClr val="tx1"/>
                          </a:solidFill>
                        </a:rPr>
                        <a:t>Model</a:t>
                      </a:r>
                    </a:p>
                  </a:txBody>
                  <a:tcPr/>
                </a:tc>
                <a:tc>
                  <a:txBody>
                    <a:bodyPr/>
                    <a:lstStyle/>
                    <a:p>
                      <a:pPr algn="ctr"/>
                      <a:r>
                        <a:rPr lang="vi-VN">
                          <a:solidFill>
                            <a:schemeClr val="tx1"/>
                          </a:solidFill>
                        </a:rPr>
                        <a:t>Acc</a:t>
                      </a:r>
                    </a:p>
                  </a:txBody>
                  <a:tcPr/>
                </a:tc>
                <a:tc>
                  <a:txBody>
                    <a:bodyPr/>
                    <a:lstStyle/>
                    <a:p>
                      <a:pPr algn="ctr"/>
                      <a:r>
                        <a:rPr lang="vi-VN">
                          <a:solidFill>
                            <a:schemeClr val="tx1"/>
                          </a:solidFill>
                        </a:rPr>
                        <a:t>F1</a:t>
                      </a:r>
                    </a:p>
                  </a:txBody>
                  <a:tcPr/>
                </a:tc>
                <a:extLst>
                  <a:ext uri="{0D108BD9-81ED-4DB2-BD59-A6C34878D82A}">
                    <a16:rowId xmlns:a16="http://schemas.microsoft.com/office/drawing/2014/main" val="1852538214"/>
                  </a:ext>
                </a:extLst>
              </a:tr>
              <a:tr h="365494">
                <a:tc>
                  <a:txBody>
                    <a:bodyPr/>
                    <a:lstStyle/>
                    <a:p>
                      <a:pPr algn="ctr"/>
                      <a:r>
                        <a:rPr lang="vi-VN">
                          <a:solidFill>
                            <a:schemeClr val="tx1"/>
                          </a:solidFill>
                        </a:rPr>
                        <a:t>RF (train eng – test vie)</a:t>
                      </a:r>
                    </a:p>
                  </a:txBody>
                  <a:tcPr/>
                </a:tc>
                <a:tc>
                  <a:txBody>
                    <a:bodyPr/>
                    <a:lstStyle/>
                    <a:p>
                      <a:pPr algn="ctr"/>
                      <a:r>
                        <a:rPr lang="vi-VN">
                          <a:solidFill>
                            <a:schemeClr val="tx1"/>
                          </a:solidFill>
                        </a:rPr>
                        <a:t>0.29</a:t>
                      </a:r>
                    </a:p>
                  </a:txBody>
                  <a:tcPr/>
                </a:tc>
                <a:tc>
                  <a:txBody>
                    <a:bodyPr/>
                    <a:lstStyle/>
                    <a:p>
                      <a:pPr algn="ctr"/>
                      <a:r>
                        <a:rPr lang="vi-VN">
                          <a:solidFill>
                            <a:schemeClr val="tx1"/>
                          </a:solidFill>
                        </a:rPr>
                        <a:t>0.27</a:t>
                      </a:r>
                    </a:p>
                  </a:txBody>
                  <a:tcPr/>
                </a:tc>
                <a:extLst>
                  <a:ext uri="{0D108BD9-81ED-4DB2-BD59-A6C34878D82A}">
                    <a16:rowId xmlns:a16="http://schemas.microsoft.com/office/drawing/2014/main" val="2152350442"/>
                  </a:ext>
                </a:extLst>
              </a:tr>
            </a:tbl>
          </a:graphicData>
        </a:graphic>
      </p:graphicFrame>
      <p:sp>
        <p:nvSpPr>
          <p:cNvPr id="3" name="Hộp Văn bản 2">
            <a:extLst>
              <a:ext uri="{FF2B5EF4-FFF2-40B4-BE49-F238E27FC236}">
                <a16:creationId xmlns:a16="http://schemas.microsoft.com/office/drawing/2014/main" id="{D191A4E1-C8C0-477B-9A45-EF1683B78AD5}"/>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27</a:t>
            </a:r>
          </a:p>
        </p:txBody>
      </p:sp>
    </p:spTree>
    <p:extLst>
      <p:ext uri="{BB962C8B-B14F-4D97-AF65-F5344CB8AC3E}">
        <p14:creationId xmlns:p14="http://schemas.microsoft.com/office/powerpoint/2010/main" val="4014476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690" y="123825"/>
            <a:ext cx="5213985" cy="732155"/>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Machine Learning Based</a:t>
            </a:r>
          </a:p>
        </p:txBody>
      </p:sp>
      <p:sp>
        <p:nvSpPr>
          <p:cNvPr id="6" name="Hộp Văn bản 5">
            <a:extLst>
              <a:ext uri="{FF2B5EF4-FFF2-40B4-BE49-F238E27FC236}">
                <a16:creationId xmlns:a16="http://schemas.microsoft.com/office/drawing/2014/main" id="{645C8FB6-FB31-4AA8-AD7A-75DEC7D9CC65}"/>
              </a:ext>
            </a:extLst>
          </p:cNvPr>
          <p:cNvSpPr txBox="1"/>
          <p:nvPr/>
        </p:nvSpPr>
        <p:spPr>
          <a:xfrm>
            <a:off x="1820284" y="4255631"/>
            <a:ext cx="543526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1600"/>
              <a:t>Hình 9: Sử </a:t>
            </a:r>
            <a:r>
              <a:rPr lang="vi-VN" sz="1600" err="1"/>
              <a:t>dụng</a:t>
            </a:r>
            <a:r>
              <a:rPr lang="vi-VN" sz="1600"/>
              <a:t> thêm </a:t>
            </a:r>
            <a:r>
              <a:rPr lang="vi-VN" sz="1600" err="1"/>
              <a:t>features</a:t>
            </a:r>
            <a:r>
              <a:rPr lang="vi-VN" sz="1600"/>
              <a:t> </a:t>
            </a:r>
            <a:r>
              <a:rPr lang="vi-VN" sz="1600" err="1"/>
              <a:t>transcription</a:t>
            </a:r>
            <a:r>
              <a:rPr lang="vi-VN" sz="1600"/>
              <a:t> </a:t>
            </a:r>
          </a:p>
        </p:txBody>
      </p:sp>
      <p:sp>
        <p:nvSpPr>
          <p:cNvPr id="2" name="Hộp Văn bản 1">
            <a:extLst>
              <a:ext uri="{FF2B5EF4-FFF2-40B4-BE49-F238E27FC236}">
                <a16:creationId xmlns:a16="http://schemas.microsoft.com/office/drawing/2014/main" id="{7C3BB103-8FF3-42C2-A7E7-F8D591BBDB0E}"/>
              </a:ext>
            </a:extLst>
          </p:cNvPr>
          <p:cNvSpPr txBox="1"/>
          <p:nvPr/>
        </p:nvSpPr>
        <p:spPr>
          <a:xfrm>
            <a:off x="525780" y="765810"/>
            <a:ext cx="374904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500" b="1">
                <a:solidFill>
                  <a:schemeClr val="tx1">
                    <a:lumMod val="95000"/>
                    <a:lumOff val="5000"/>
                  </a:schemeClr>
                </a:solidFill>
              </a:rPr>
              <a:t>Thí nghiệm khác</a:t>
            </a:r>
          </a:p>
        </p:txBody>
      </p:sp>
      <p:pic>
        <p:nvPicPr>
          <p:cNvPr id="3" name="Hình ảnh 3" descr="Ảnh có chứa bàn&#10;&#10;Mô tả được tự động tạo">
            <a:extLst>
              <a:ext uri="{FF2B5EF4-FFF2-40B4-BE49-F238E27FC236}">
                <a16:creationId xmlns:a16="http://schemas.microsoft.com/office/drawing/2014/main" id="{FBC624D3-DC22-435D-8EC1-2B11F60C3C01}"/>
              </a:ext>
            </a:extLst>
          </p:cNvPr>
          <p:cNvPicPr>
            <a:picLocks noChangeAspect="1"/>
          </p:cNvPicPr>
          <p:nvPr/>
        </p:nvPicPr>
        <p:blipFill>
          <a:blip r:embed="rId3"/>
          <a:stretch>
            <a:fillRect/>
          </a:stretch>
        </p:blipFill>
        <p:spPr>
          <a:xfrm>
            <a:off x="116958" y="1324573"/>
            <a:ext cx="8916727" cy="2713646"/>
          </a:xfrm>
          <a:prstGeom prst="rect">
            <a:avLst/>
          </a:prstGeom>
        </p:spPr>
      </p:pic>
      <p:sp>
        <p:nvSpPr>
          <p:cNvPr id="4" name="Hộp Văn bản 3">
            <a:extLst>
              <a:ext uri="{FF2B5EF4-FFF2-40B4-BE49-F238E27FC236}">
                <a16:creationId xmlns:a16="http://schemas.microsoft.com/office/drawing/2014/main" id="{FC995013-16B1-450C-9F3B-9E917B17B3F2}"/>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28</a:t>
            </a:r>
          </a:p>
        </p:txBody>
      </p:sp>
    </p:spTree>
    <p:extLst>
      <p:ext uri="{BB962C8B-B14F-4D97-AF65-F5344CB8AC3E}">
        <p14:creationId xmlns:p14="http://schemas.microsoft.com/office/powerpoint/2010/main" val="2075407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690" y="123825"/>
            <a:ext cx="5213985" cy="732155"/>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Machine Learning Based</a:t>
            </a:r>
          </a:p>
        </p:txBody>
      </p:sp>
      <p:sp>
        <p:nvSpPr>
          <p:cNvPr id="6" name="Hộp Văn bản 5">
            <a:extLst>
              <a:ext uri="{FF2B5EF4-FFF2-40B4-BE49-F238E27FC236}">
                <a16:creationId xmlns:a16="http://schemas.microsoft.com/office/drawing/2014/main" id="{645C8FB6-FB31-4AA8-AD7A-75DEC7D9CC65}"/>
              </a:ext>
            </a:extLst>
          </p:cNvPr>
          <p:cNvSpPr txBox="1"/>
          <p:nvPr/>
        </p:nvSpPr>
        <p:spPr>
          <a:xfrm>
            <a:off x="524441" y="1650655"/>
            <a:ext cx="6671300"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vi-VN" sz="2000" err="1"/>
              <a:t>Sử</a:t>
            </a:r>
            <a:r>
              <a:rPr lang="vi-VN" sz="2000"/>
              <a:t> </a:t>
            </a:r>
            <a:r>
              <a:rPr lang="vi-VN" sz="2000" err="1"/>
              <a:t>dụng</a:t>
            </a:r>
            <a:r>
              <a:rPr lang="vi-VN" sz="2000"/>
              <a:t> </a:t>
            </a:r>
            <a:r>
              <a:rPr lang="vi-VN" sz="2000" err="1"/>
              <a:t>Underthesea</a:t>
            </a:r>
            <a:r>
              <a:rPr lang="vi-VN" sz="2000"/>
              <a:t> </a:t>
            </a:r>
            <a:r>
              <a:rPr lang="vi-VN" sz="2000" err="1"/>
              <a:t>để</a:t>
            </a:r>
            <a:r>
              <a:rPr lang="vi-VN" sz="2000"/>
              <a:t> </a:t>
            </a:r>
            <a:r>
              <a:rPr lang="vi-VN" sz="2000" err="1"/>
              <a:t>tokenizer</a:t>
            </a:r>
            <a:endParaRPr lang="vi-VN" sz="2000"/>
          </a:p>
          <a:p>
            <a:pPr marL="285750" indent="-285750">
              <a:buChar char="•"/>
            </a:pPr>
            <a:endParaRPr lang="vi-VN" sz="2000"/>
          </a:p>
          <a:p>
            <a:pPr marL="285750" indent="-285750">
              <a:buChar char="•"/>
            </a:pPr>
            <a:r>
              <a:rPr lang="vi-VN" sz="2000" err="1"/>
              <a:t>Vectorize</a:t>
            </a:r>
            <a:r>
              <a:rPr lang="vi-VN" sz="2000"/>
              <a:t> </a:t>
            </a:r>
            <a:r>
              <a:rPr lang="vi-VN" sz="2000" err="1"/>
              <a:t>đoạn</a:t>
            </a:r>
            <a:r>
              <a:rPr lang="vi-VN" sz="2000"/>
              <a:t> văn </a:t>
            </a:r>
            <a:r>
              <a:rPr lang="vi-VN" sz="2000" err="1"/>
              <a:t>bản</a:t>
            </a:r>
            <a:r>
              <a:rPr lang="vi-VN" sz="2000"/>
              <a:t> </a:t>
            </a:r>
            <a:r>
              <a:rPr lang="vi-VN" sz="2000" err="1"/>
              <a:t>bằng</a:t>
            </a:r>
            <a:r>
              <a:rPr lang="vi-VN" sz="2000"/>
              <a:t> TF-IDF (193x1)</a:t>
            </a:r>
          </a:p>
          <a:p>
            <a:pPr marL="285750" indent="-285750">
              <a:buChar char="•"/>
            </a:pPr>
            <a:endParaRPr lang="vi-VN" sz="2000"/>
          </a:p>
          <a:p>
            <a:pPr marL="285750" indent="-285750">
              <a:buChar char="•"/>
            </a:pPr>
            <a:r>
              <a:rPr lang="vi-VN" sz="2000" err="1"/>
              <a:t>Cộng</a:t>
            </a:r>
            <a:r>
              <a:rPr lang="vi-VN" sz="2000"/>
              <a:t> </a:t>
            </a:r>
            <a:r>
              <a:rPr lang="vi-VN" sz="2000" err="1"/>
              <a:t>concatnate</a:t>
            </a:r>
            <a:r>
              <a:rPr lang="vi-VN" sz="2000"/>
              <a:t> </a:t>
            </a:r>
            <a:r>
              <a:rPr lang="vi-VN" sz="2000" err="1"/>
              <a:t>với</a:t>
            </a:r>
            <a:r>
              <a:rPr lang="vi-VN" sz="2000"/>
              <a:t> 8 </a:t>
            </a:r>
            <a:r>
              <a:rPr lang="vi-VN" sz="2000" err="1"/>
              <a:t>features</a:t>
            </a:r>
            <a:r>
              <a:rPr lang="vi-VN" sz="2000"/>
              <a:t> âm thanh ==&gt; </a:t>
            </a:r>
            <a:r>
              <a:rPr lang="vi-VN" sz="2000" err="1"/>
              <a:t>vector</a:t>
            </a:r>
            <a:r>
              <a:rPr lang="vi-VN" sz="2000"/>
              <a:t> </a:t>
            </a:r>
            <a:r>
              <a:rPr lang="vi-VN" sz="2000" err="1"/>
              <a:t>mới</a:t>
            </a:r>
            <a:r>
              <a:rPr lang="vi-VN" sz="2000"/>
              <a:t> (207x1) </a:t>
            </a:r>
          </a:p>
          <a:p>
            <a:pPr marL="285750" indent="-285750">
              <a:buChar char="•"/>
            </a:pPr>
            <a:endParaRPr lang="vi-VN" sz="1600"/>
          </a:p>
        </p:txBody>
      </p:sp>
      <p:sp>
        <p:nvSpPr>
          <p:cNvPr id="2" name="Hộp Văn bản 1">
            <a:extLst>
              <a:ext uri="{FF2B5EF4-FFF2-40B4-BE49-F238E27FC236}">
                <a16:creationId xmlns:a16="http://schemas.microsoft.com/office/drawing/2014/main" id="{7C3BB103-8FF3-42C2-A7E7-F8D591BBDB0E}"/>
              </a:ext>
            </a:extLst>
          </p:cNvPr>
          <p:cNvSpPr txBox="1"/>
          <p:nvPr/>
        </p:nvSpPr>
        <p:spPr>
          <a:xfrm>
            <a:off x="525780" y="765810"/>
            <a:ext cx="374904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500" b="1">
                <a:solidFill>
                  <a:schemeClr val="tx1">
                    <a:lumMod val="95000"/>
                    <a:lumOff val="5000"/>
                  </a:schemeClr>
                </a:solidFill>
              </a:rPr>
              <a:t>AUDIO + TEXT</a:t>
            </a:r>
          </a:p>
        </p:txBody>
      </p:sp>
      <p:sp>
        <p:nvSpPr>
          <p:cNvPr id="3" name="Hộp Văn bản 2">
            <a:extLst>
              <a:ext uri="{FF2B5EF4-FFF2-40B4-BE49-F238E27FC236}">
                <a16:creationId xmlns:a16="http://schemas.microsoft.com/office/drawing/2014/main" id="{9C6D2EAC-397E-41E9-A2CE-8B9B42CA9FE0}"/>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29</a:t>
            </a:r>
          </a:p>
        </p:txBody>
      </p:sp>
    </p:spTree>
    <p:extLst>
      <p:ext uri="{BB962C8B-B14F-4D97-AF65-F5344CB8AC3E}">
        <p14:creationId xmlns:p14="http://schemas.microsoft.com/office/powerpoint/2010/main" val="3729113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445" y="3085465"/>
            <a:ext cx="5359400" cy="1022350"/>
          </a:xfrm>
          <a:prstGeom prst="rect">
            <a:avLst/>
          </a:prstGeom>
        </p:spPr>
        <p:txBody>
          <a:bodyPr spcFirstLastPara="1" wrap="square" lIns="91425" tIns="91425" rIns="91425" bIns="91425" anchor="ctr" anchorCtr="0">
            <a:noAutofit/>
          </a:bodyPr>
          <a:lstStyle/>
          <a:p>
            <a:r>
              <a:rPr lang="en-US" altLang="en-GB">
                <a:latin typeface="Arial"/>
                <a:cs typeface="Arial"/>
              </a:rPr>
              <a:t>ĐỊNH NGHĨA</a:t>
            </a:r>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Arial"/>
                <a:cs typeface="Arial"/>
              </a:rPr>
              <a:t>01</a:t>
            </a:r>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Hộp Văn bản 1">
            <a:extLst>
              <a:ext uri="{FF2B5EF4-FFF2-40B4-BE49-F238E27FC236}">
                <a16:creationId xmlns:a16="http://schemas.microsoft.com/office/drawing/2014/main" id="{8F059B09-599D-4B46-A28E-61E030C62211}"/>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rPr>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690" y="123825"/>
            <a:ext cx="5213985" cy="732155"/>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Machine Learning Based</a:t>
            </a:r>
          </a:p>
        </p:txBody>
      </p:sp>
      <p:sp>
        <p:nvSpPr>
          <p:cNvPr id="2" name="Hộp Văn bản 1">
            <a:extLst>
              <a:ext uri="{FF2B5EF4-FFF2-40B4-BE49-F238E27FC236}">
                <a16:creationId xmlns:a16="http://schemas.microsoft.com/office/drawing/2014/main" id="{51938FE8-C3BF-4B66-915F-DFCC49DCAEE0}"/>
              </a:ext>
            </a:extLst>
          </p:cNvPr>
          <p:cNvSpPr txBox="1"/>
          <p:nvPr/>
        </p:nvSpPr>
        <p:spPr>
          <a:xfrm>
            <a:off x="571683" y="829908"/>
            <a:ext cx="7602763"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500" b="1">
                <a:solidFill>
                  <a:schemeClr val="tx1">
                    <a:lumMod val="95000"/>
                    <a:lumOff val="5000"/>
                  </a:schemeClr>
                </a:solidFill>
              </a:rPr>
              <a:t>Đánh giá</a:t>
            </a:r>
          </a:p>
          <a:p>
            <a:endParaRPr lang="vi-VN" sz="2500" b="1">
              <a:solidFill>
                <a:srgbClr val="002060"/>
              </a:solidFill>
            </a:endParaRPr>
          </a:p>
          <a:p>
            <a:endParaRPr lang="vi-VN" sz="2000">
              <a:solidFill>
                <a:schemeClr val="tx1"/>
              </a:solidFill>
            </a:endParaRPr>
          </a:p>
          <a:p>
            <a:endParaRPr lang="vi-VN" sz="2000">
              <a:solidFill>
                <a:schemeClr val="tx1"/>
              </a:solidFill>
            </a:endParaRPr>
          </a:p>
          <a:p>
            <a:pPr marL="342900" indent="-342900">
              <a:buFont typeface="Arial" panose="020B0604020202020204"/>
              <a:buChar char="•"/>
            </a:pPr>
            <a:endParaRPr lang="vi-VN" sz="2000" b="1"/>
          </a:p>
          <a:p>
            <a:pPr marL="342900" indent="-342900">
              <a:buFont typeface="Arial" panose="020B0604020202020204"/>
              <a:buChar char="•"/>
            </a:pPr>
            <a:endParaRPr lang="vi-VN" sz="2000" b="1"/>
          </a:p>
          <a:p>
            <a:pPr marL="342900" indent="-342900">
              <a:buFont typeface="Wingdings" panose="020B0604020202020204"/>
              <a:buChar char="Ø"/>
            </a:pPr>
            <a:endParaRPr lang="vi-VN" sz="2000"/>
          </a:p>
          <a:p>
            <a:endParaRPr lang="vi-VN" sz="2000">
              <a:solidFill>
                <a:srgbClr val="002060"/>
              </a:solidFill>
            </a:endParaRPr>
          </a:p>
          <a:p>
            <a:endParaRPr lang="vi-VN" sz="2000">
              <a:solidFill>
                <a:srgbClr val="002060"/>
              </a:solidFill>
            </a:endParaRPr>
          </a:p>
          <a:p>
            <a:endParaRPr lang="vi-VN" sz="2000">
              <a:solidFill>
                <a:srgbClr val="002060"/>
              </a:solidFill>
            </a:endParaRPr>
          </a:p>
          <a:p>
            <a:endParaRPr lang="vi-VN" sz="2000">
              <a:solidFill>
                <a:srgbClr val="002060"/>
              </a:solidFill>
            </a:endParaRPr>
          </a:p>
        </p:txBody>
      </p:sp>
      <p:graphicFrame>
        <p:nvGraphicFramePr>
          <p:cNvPr id="3" name="Bảng 3">
            <a:extLst>
              <a:ext uri="{FF2B5EF4-FFF2-40B4-BE49-F238E27FC236}">
                <a16:creationId xmlns:a16="http://schemas.microsoft.com/office/drawing/2014/main" id="{1D7F14BB-9DAC-409C-AEBF-75970AFE593A}"/>
              </a:ext>
            </a:extLst>
          </p:cNvPr>
          <p:cNvGraphicFramePr>
            <a:graphicFrameLocks noGrp="1"/>
          </p:cNvGraphicFramePr>
          <p:nvPr>
            <p:extLst>
              <p:ext uri="{D42A27DB-BD31-4B8C-83A1-F6EECF244321}">
                <p14:modId xmlns:p14="http://schemas.microsoft.com/office/powerpoint/2010/main" val="721998310"/>
              </p:ext>
            </p:extLst>
          </p:nvPr>
        </p:nvGraphicFramePr>
        <p:xfrm>
          <a:off x="312420" y="1470660"/>
          <a:ext cx="8001431" cy="2645490"/>
        </p:xfrm>
        <a:graphic>
          <a:graphicData uri="http://schemas.openxmlformats.org/drawingml/2006/table">
            <a:tbl>
              <a:tblPr firstRow="1" bandRow="1">
                <a:tableStyleId>{5C22544A-7EE6-4342-B048-85BDC9FD1C3A}</a:tableStyleId>
              </a:tblPr>
              <a:tblGrid>
                <a:gridCol w="2148839">
                  <a:extLst>
                    <a:ext uri="{9D8B030D-6E8A-4147-A177-3AD203B41FA5}">
                      <a16:colId xmlns:a16="http://schemas.microsoft.com/office/drawing/2014/main" val="3121342066"/>
                    </a:ext>
                  </a:extLst>
                </a:gridCol>
                <a:gridCol w="1327203">
                  <a:extLst>
                    <a:ext uri="{9D8B030D-6E8A-4147-A177-3AD203B41FA5}">
                      <a16:colId xmlns:a16="http://schemas.microsoft.com/office/drawing/2014/main" val="3393284913"/>
                    </a:ext>
                  </a:extLst>
                </a:gridCol>
                <a:gridCol w="1659574">
                  <a:extLst>
                    <a:ext uri="{9D8B030D-6E8A-4147-A177-3AD203B41FA5}">
                      <a16:colId xmlns:a16="http://schemas.microsoft.com/office/drawing/2014/main" val="872891609"/>
                    </a:ext>
                  </a:extLst>
                </a:gridCol>
                <a:gridCol w="1265529">
                  <a:extLst>
                    <a:ext uri="{9D8B030D-6E8A-4147-A177-3AD203B41FA5}">
                      <a16:colId xmlns:a16="http://schemas.microsoft.com/office/drawing/2014/main" val="893973003"/>
                    </a:ext>
                  </a:extLst>
                </a:gridCol>
                <a:gridCol w="1600286">
                  <a:extLst>
                    <a:ext uri="{9D8B030D-6E8A-4147-A177-3AD203B41FA5}">
                      <a16:colId xmlns:a16="http://schemas.microsoft.com/office/drawing/2014/main" val="1014940056"/>
                    </a:ext>
                  </a:extLst>
                </a:gridCol>
              </a:tblGrid>
              <a:tr h="490685">
                <a:tc>
                  <a:txBody>
                    <a:bodyPr/>
                    <a:lstStyle/>
                    <a:p>
                      <a:pPr algn="ctr"/>
                      <a:r>
                        <a:rPr lang="vi-VN" sz="1800" err="1">
                          <a:solidFill>
                            <a:schemeClr val="tx1"/>
                          </a:solidFill>
                          <a:latin typeface="Times New Roman"/>
                        </a:rPr>
                        <a:t>Model</a:t>
                      </a:r>
                    </a:p>
                  </a:txBody>
                  <a:tcPr/>
                </a:tc>
                <a:tc>
                  <a:txBody>
                    <a:bodyPr/>
                    <a:lstStyle/>
                    <a:p>
                      <a:pPr algn="ctr"/>
                      <a:r>
                        <a:rPr lang="vi-VN" sz="1800" err="1">
                          <a:solidFill>
                            <a:schemeClr val="tx1"/>
                          </a:solidFill>
                          <a:latin typeface="Times New Roman"/>
                        </a:rPr>
                        <a:t>Acc</a:t>
                      </a:r>
                    </a:p>
                  </a:txBody>
                  <a:tcPr/>
                </a:tc>
                <a:tc>
                  <a:txBody>
                    <a:bodyPr/>
                    <a:lstStyle/>
                    <a:p>
                      <a:pPr algn="ctr"/>
                      <a:r>
                        <a:rPr lang="vi-VN" sz="1800" err="1">
                          <a:solidFill>
                            <a:schemeClr val="tx1"/>
                          </a:solidFill>
                          <a:latin typeface="Times New Roman"/>
                        </a:rPr>
                        <a:t>Precision</a:t>
                      </a:r>
                    </a:p>
                  </a:txBody>
                  <a:tcPr/>
                </a:tc>
                <a:tc>
                  <a:txBody>
                    <a:bodyPr/>
                    <a:lstStyle/>
                    <a:p>
                      <a:pPr algn="ctr"/>
                      <a:r>
                        <a:rPr lang="vi-VN" sz="1800" err="1">
                          <a:solidFill>
                            <a:schemeClr val="tx1"/>
                          </a:solidFill>
                          <a:latin typeface="Times New Roman"/>
                        </a:rPr>
                        <a:t>Recall</a:t>
                      </a:r>
                    </a:p>
                  </a:txBody>
                  <a:tcPr/>
                </a:tc>
                <a:tc>
                  <a:txBody>
                    <a:bodyPr/>
                    <a:lstStyle/>
                    <a:p>
                      <a:pPr lvl="0" algn="ctr">
                        <a:buNone/>
                      </a:pPr>
                      <a:r>
                        <a:rPr lang="vi-VN" sz="1800">
                          <a:solidFill>
                            <a:schemeClr val="tx1"/>
                          </a:solidFill>
                          <a:latin typeface="Times New Roman"/>
                        </a:rPr>
                        <a:t>F1-score</a:t>
                      </a:r>
                    </a:p>
                  </a:txBody>
                  <a:tcPr/>
                </a:tc>
                <a:extLst>
                  <a:ext uri="{0D108BD9-81ED-4DB2-BD59-A6C34878D82A}">
                    <a16:rowId xmlns:a16="http://schemas.microsoft.com/office/drawing/2014/main" val="305374530"/>
                  </a:ext>
                </a:extLst>
              </a:tr>
              <a:tr h="512019">
                <a:tc>
                  <a:txBody>
                    <a:bodyPr/>
                    <a:lstStyle/>
                    <a:p>
                      <a:pPr algn="ctr"/>
                      <a:r>
                        <a:rPr lang="vi-VN" sz="1800">
                          <a:solidFill>
                            <a:schemeClr val="tx1"/>
                          </a:solidFill>
                          <a:latin typeface="Times New Roman"/>
                        </a:rPr>
                        <a:t>RF (</a:t>
                      </a:r>
                      <a:r>
                        <a:rPr lang="vi-VN" sz="1800" err="1">
                          <a:solidFill>
                            <a:schemeClr val="tx1"/>
                          </a:solidFill>
                          <a:latin typeface="Times New Roman"/>
                        </a:rPr>
                        <a:t>audio</a:t>
                      </a:r>
                      <a:r>
                        <a:rPr lang="vi-VN" sz="1800">
                          <a:solidFill>
                            <a:schemeClr val="tx1"/>
                          </a:solidFill>
                          <a:latin typeface="Times New Roman"/>
                        </a:rPr>
                        <a:t>)</a:t>
                      </a:r>
                    </a:p>
                  </a:txBody>
                  <a:tcPr/>
                </a:tc>
                <a:tc>
                  <a:txBody>
                    <a:bodyPr/>
                    <a:lstStyle/>
                    <a:p>
                      <a:pPr algn="ctr"/>
                      <a:r>
                        <a:rPr lang="vi-VN" sz="1800">
                          <a:solidFill>
                            <a:schemeClr val="tx1"/>
                          </a:solidFill>
                          <a:latin typeface="Times New Roman"/>
                        </a:rPr>
                        <a:t>0.47</a:t>
                      </a:r>
                    </a:p>
                  </a:txBody>
                  <a:tcPr/>
                </a:tc>
                <a:tc>
                  <a:txBody>
                    <a:bodyPr/>
                    <a:lstStyle/>
                    <a:p>
                      <a:pPr algn="ctr"/>
                      <a:r>
                        <a:rPr lang="vi-VN" sz="1800">
                          <a:solidFill>
                            <a:schemeClr val="tx1"/>
                          </a:solidFill>
                          <a:latin typeface="Times New Roman"/>
                        </a:rPr>
                        <a:t>0.46</a:t>
                      </a:r>
                    </a:p>
                  </a:txBody>
                  <a:tcPr/>
                </a:tc>
                <a:tc>
                  <a:txBody>
                    <a:bodyPr/>
                    <a:lstStyle/>
                    <a:p>
                      <a:pPr algn="ctr"/>
                      <a:r>
                        <a:rPr lang="vi-VN" sz="1800">
                          <a:solidFill>
                            <a:schemeClr val="tx1"/>
                          </a:solidFill>
                          <a:latin typeface="Times New Roman"/>
                        </a:rPr>
                        <a:t>0.49</a:t>
                      </a:r>
                    </a:p>
                  </a:txBody>
                  <a:tcPr/>
                </a:tc>
                <a:tc>
                  <a:txBody>
                    <a:bodyPr/>
                    <a:lstStyle/>
                    <a:p>
                      <a:pPr lvl="0" algn="ctr">
                        <a:buNone/>
                      </a:pPr>
                      <a:r>
                        <a:rPr lang="vi-VN" sz="1800">
                          <a:solidFill>
                            <a:schemeClr val="tx1"/>
                          </a:solidFill>
                          <a:latin typeface="Times New Roman"/>
                        </a:rPr>
                        <a:t>0.45</a:t>
                      </a:r>
                    </a:p>
                  </a:txBody>
                  <a:tcPr/>
                </a:tc>
                <a:extLst>
                  <a:ext uri="{0D108BD9-81ED-4DB2-BD59-A6C34878D82A}">
                    <a16:rowId xmlns:a16="http://schemas.microsoft.com/office/drawing/2014/main" val="917431915"/>
                  </a:ext>
                </a:extLst>
              </a:tr>
              <a:tr h="637953">
                <a:tc>
                  <a:txBody>
                    <a:bodyPr/>
                    <a:lstStyle/>
                    <a:p>
                      <a:pPr lvl="0" algn="ctr">
                        <a:buNone/>
                      </a:pPr>
                      <a:r>
                        <a:rPr lang="vi-VN" sz="1800" err="1">
                          <a:solidFill>
                            <a:schemeClr val="tx1"/>
                          </a:solidFill>
                          <a:latin typeface="Times New Roman"/>
                        </a:rPr>
                        <a:t>xGB</a:t>
                      </a:r>
                      <a:r>
                        <a:rPr lang="vi-VN" sz="1800">
                          <a:solidFill>
                            <a:schemeClr val="tx1"/>
                          </a:solidFill>
                          <a:latin typeface="Times New Roman"/>
                        </a:rPr>
                        <a:t> (</a:t>
                      </a:r>
                      <a:r>
                        <a:rPr lang="vi-VN" sz="1800" err="1">
                          <a:solidFill>
                            <a:schemeClr val="tx1"/>
                          </a:solidFill>
                          <a:latin typeface="Times New Roman"/>
                        </a:rPr>
                        <a:t>audio</a:t>
                      </a:r>
                      <a:r>
                        <a:rPr lang="vi-VN" sz="1800">
                          <a:solidFill>
                            <a:schemeClr val="tx1"/>
                          </a:solidFill>
                          <a:latin typeface="Times New Roman"/>
                        </a:rPr>
                        <a:t>)</a:t>
                      </a:r>
                      <a:endParaRPr lang="vi-VN" sz="1800" err="1">
                        <a:solidFill>
                          <a:schemeClr val="tx1"/>
                        </a:solidFill>
                        <a:latin typeface="Times New Roman"/>
                      </a:endParaRPr>
                    </a:p>
                  </a:txBody>
                  <a:tcPr/>
                </a:tc>
                <a:tc>
                  <a:txBody>
                    <a:bodyPr/>
                    <a:lstStyle/>
                    <a:p>
                      <a:pPr lvl="0" algn="ctr">
                        <a:buNone/>
                      </a:pPr>
                      <a:r>
                        <a:rPr lang="vi-VN" sz="1800">
                          <a:solidFill>
                            <a:schemeClr val="tx1"/>
                          </a:solidFill>
                          <a:latin typeface="Times New Roman"/>
                        </a:rPr>
                        <a:t>0.55</a:t>
                      </a:r>
                    </a:p>
                  </a:txBody>
                  <a:tcPr/>
                </a:tc>
                <a:tc>
                  <a:txBody>
                    <a:bodyPr/>
                    <a:lstStyle/>
                    <a:p>
                      <a:pPr lvl="0" algn="ctr">
                        <a:buNone/>
                      </a:pPr>
                      <a:r>
                        <a:rPr lang="vi-VN" sz="1800">
                          <a:solidFill>
                            <a:schemeClr val="tx1"/>
                          </a:solidFill>
                          <a:latin typeface="Times New Roman"/>
                        </a:rPr>
                        <a:t>0.56</a:t>
                      </a:r>
                    </a:p>
                  </a:txBody>
                  <a:tcPr/>
                </a:tc>
                <a:tc>
                  <a:txBody>
                    <a:bodyPr/>
                    <a:lstStyle/>
                    <a:p>
                      <a:pPr lvl="0" algn="ctr">
                        <a:buNone/>
                      </a:pPr>
                      <a:r>
                        <a:rPr lang="vi-VN" sz="1800">
                          <a:solidFill>
                            <a:schemeClr val="tx1"/>
                          </a:solidFill>
                          <a:latin typeface="Times New Roman"/>
                        </a:rPr>
                        <a:t>0.56</a:t>
                      </a:r>
                    </a:p>
                  </a:txBody>
                  <a:tcPr/>
                </a:tc>
                <a:tc>
                  <a:txBody>
                    <a:bodyPr/>
                    <a:lstStyle/>
                    <a:p>
                      <a:pPr lvl="0" algn="ctr">
                        <a:buNone/>
                      </a:pPr>
                      <a:r>
                        <a:rPr lang="vi-VN" sz="1800">
                          <a:solidFill>
                            <a:schemeClr val="tx1"/>
                          </a:solidFill>
                          <a:latin typeface="Times New Roman"/>
                        </a:rPr>
                        <a:t>0.55</a:t>
                      </a:r>
                    </a:p>
                    <a:p>
                      <a:pPr lvl="0" algn="ctr">
                        <a:buNone/>
                      </a:pPr>
                      <a:endParaRPr lang="vi-VN" sz="1800">
                        <a:solidFill>
                          <a:schemeClr val="tx1"/>
                        </a:solidFill>
                        <a:latin typeface="Times New Roman"/>
                      </a:endParaRPr>
                    </a:p>
                  </a:txBody>
                  <a:tcPr/>
                </a:tc>
                <a:extLst>
                  <a:ext uri="{0D108BD9-81ED-4DB2-BD59-A6C34878D82A}">
                    <a16:rowId xmlns:a16="http://schemas.microsoft.com/office/drawing/2014/main" val="148679643"/>
                  </a:ext>
                </a:extLst>
              </a:tr>
              <a:tr h="501353">
                <a:tc>
                  <a:txBody>
                    <a:bodyPr/>
                    <a:lstStyle/>
                    <a:p>
                      <a:pPr lvl="0" algn="ctr">
                        <a:buNone/>
                      </a:pPr>
                      <a:r>
                        <a:rPr lang="vi-VN" sz="1800">
                          <a:solidFill>
                            <a:schemeClr val="tx1"/>
                          </a:solidFill>
                          <a:latin typeface="Times New Roman"/>
                        </a:rPr>
                        <a:t>RF (</a:t>
                      </a:r>
                      <a:r>
                        <a:rPr lang="vi-VN" sz="1800" err="1">
                          <a:solidFill>
                            <a:schemeClr val="tx1"/>
                          </a:solidFill>
                          <a:latin typeface="Times New Roman"/>
                        </a:rPr>
                        <a:t>text</a:t>
                      </a:r>
                      <a:r>
                        <a:rPr lang="vi-VN" sz="1800">
                          <a:solidFill>
                            <a:schemeClr val="tx1"/>
                          </a:solidFill>
                          <a:latin typeface="Times New Roman"/>
                        </a:rPr>
                        <a:t> + </a:t>
                      </a:r>
                      <a:r>
                        <a:rPr lang="vi-VN" sz="1800" err="1">
                          <a:solidFill>
                            <a:schemeClr val="tx1"/>
                          </a:solidFill>
                          <a:latin typeface="Times New Roman"/>
                        </a:rPr>
                        <a:t>audio</a:t>
                      </a:r>
                      <a:r>
                        <a:rPr lang="vi-VN" sz="1800">
                          <a:solidFill>
                            <a:schemeClr val="tx1"/>
                          </a:solidFill>
                          <a:latin typeface="Times New Roman"/>
                        </a:rPr>
                        <a:t>)</a:t>
                      </a:r>
                    </a:p>
                  </a:txBody>
                  <a:tcPr/>
                </a:tc>
                <a:tc>
                  <a:txBody>
                    <a:bodyPr/>
                    <a:lstStyle/>
                    <a:p>
                      <a:pPr lvl="0" algn="ctr">
                        <a:buNone/>
                      </a:pPr>
                      <a:r>
                        <a:rPr lang="vi-VN" sz="1600">
                          <a:solidFill>
                            <a:schemeClr val="tx1"/>
                          </a:solidFill>
                          <a:latin typeface="Times New Roman"/>
                        </a:rPr>
                        <a:t>0.59(+0.12)</a:t>
                      </a:r>
                    </a:p>
                  </a:txBody>
                  <a:tcPr/>
                </a:tc>
                <a:tc>
                  <a:txBody>
                    <a:bodyPr/>
                    <a:lstStyle/>
                    <a:p>
                      <a:pPr lvl="0" algn="ctr">
                        <a:buNone/>
                      </a:pPr>
                      <a:r>
                        <a:rPr lang="vi-VN" sz="1600">
                          <a:solidFill>
                            <a:schemeClr val="tx1"/>
                          </a:solidFill>
                          <a:latin typeface="Times New Roman"/>
                        </a:rPr>
                        <a:t>0.6(+0.14)</a:t>
                      </a:r>
                    </a:p>
                  </a:txBody>
                  <a:tcPr/>
                </a:tc>
                <a:tc>
                  <a:txBody>
                    <a:bodyPr/>
                    <a:lstStyle/>
                    <a:p>
                      <a:pPr lvl="0" algn="ctr">
                        <a:buNone/>
                      </a:pPr>
                      <a:r>
                        <a:rPr lang="vi-VN" sz="1600">
                          <a:solidFill>
                            <a:schemeClr val="tx1"/>
                          </a:solidFill>
                          <a:latin typeface="Times New Roman"/>
                        </a:rPr>
                        <a:t>0.61(+0.12)</a:t>
                      </a:r>
                    </a:p>
                  </a:txBody>
                  <a:tcPr/>
                </a:tc>
                <a:tc>
                  <a:txBody>
                    <a:bodyPr/>
                    <a:lstStyle/>
                    <a:p>
                      <a:pPr lvl="0" algn="ctr">
                        <a:buNone/>
                      </a:pPr>
                      <a:r>
                        <a:rPr lang="vi-VN" sz="1600">
                          <a:solidFill>
                            <a:schemeClr val="tx1"/>
                          </a:solidFill>
                          <a:latin typeface="Times New Roman"/>
                        </a:rPr>
                        <a:t>0.58(+0.13)</a:t>
                      </a:r>
                    </a:p>
                  </a:txBody>
                  <a:tcPr/>
                </a:tc>
                <a:extLst>
                  <a:ext uri="{0D108BD9-81ED-4DB2-BD59-A6C34878D82A}">
                    <a16:rowId xmlns:a16="http://schemas.microsoft.com/office/drawing/2014/main" val="4215556926"/>
                  </a:ext>
                </a:extLst>
              </a:tr>
              <a:tr h="501353">
                <a:tc>
                  <a:txBody>
                    <a:bodyPr/>
                    <a:lstStyle/>
                    <a:p>
                      <a:pPr lvl="0" algn="ctr">
                        <a:buNone/>
                      </a:pPr>
                      <a:r>
                        <a:rPr lang="vi-VN" sz="1800" err="1">
                          <a:solidFill>
                            <a:schemeClr val="tx1"/>
                          </a:solidFill>
                          <a:latin typeface="Times New Roman"/>
                        </a:rPr>
                        <a:t>xGB</a:t>
                      </a:r>
                      <a:r>
                        <a:rPr lang="vi-VN" sz="1800">
                          <a:solidFill>
                            <a:schemeClr val="tx1"/>
                          </a:solidFill>
                          <a:latin typeface="Times New Roman"/>
                        </a:rPr>
                        <a:t> (</a:t>
                      </a:r>
                      <a:r>
                        <a:rPr lang="vi-VN" sz="1800" err="1">
                          <a:solidFill>
                            <a:schemeClr val="tx1"/>
                          </a:solidFill>
                          <a:latin typeface="Times New Roman"/>
                        </a:rPr>
                        <a:t>text</a:t>
                      </a:r>
                      <a:r>
                        <a:rPr lang="vi-VN" sz="1800">
                          <a:solidFill>
                            <a:schemeClr val="tx1"/>
                          </a:solidFill>
                          <a:latin typeface="Times New Roman"/>
                        </a:rPr>
                        <a:t> + </a:t>
                      </a:r>
                      <a:r>
                        <a:rPr lang="vi-VN" sz="1800" err="1">
                          <a:solidFill>
                            <a:schemeClr val="tx1"/>
                          </a:solidFill>
                          <a:latin typeface="Times New Roman"/>
                        </a:rPr>
                        <a:t>audio</a:t>
                      </a:r>
                      <a:r>
                        <a:rPr lang="vi-VN" sz="1800">
                          <a:solidFill>
                            <a:schemeClr val="tx1"/>
                          </a:solidFill>
                          <a:latin typeface="Times New Roman"/>
                        </a:rPr>
                        <a:t>)</a:t>
                      </a:r>
                    </a:p>
                  </a:txBody>
                  <a:tcPr/>
                </a:tc>
                <a:tc>
                  <a:txBody>
                    <a:bodyPr/>
                    <a:lstStyle/>
                    <a:p>
                      <a:pPr lvl="0" algn="ctr">
                        <a:buNone/>
                      </a:pPr>
                      <a:r>
                        <a:rPr lang="vi-VN" sz="1600">
                          <a:solidFill>
                            <a:srgbClr val="FF0000"/>
                          </a:solidFill>
                          <a:latin typeface="Times New Roman"/>
                        </a:rPr>
                        <a:t>0.65(+0.1)</a:t>
                      </a:r>
                    </a:p>
                  </a:txBody>
                  <a:tcPr/>
                </a:tc>
                <a:tc>
                  <a:txBody>
                    <a:bodyPr/>
                    <a:lstStyle/>
                    <a:p>
                      <a:pPr lvl="0" algn="ctr">
                        <a:buNone/>
                      </a:pPr>
                      <a:r>
                        <a:rPr lang="vi-VN" sz="1600">
                          <a:solidFill>
                            <a:srgbClr val="FF0000"/>
                          </a:solidFill>
                          <a:latin typeface="Times New Roman"/>
                        </a:rPr>
                        <a:t>0.65(+0.09)</a:t>
                      </a:r>
                    </a:p>
                  </a:txBody>
                  <a:tcPr/>
                </a:tc>
                <a:tc>
                  <a:txBody>
                    <a:bodyPr/>
                    <a:lstStyle/>
                    <a:p>
                      <a:pPr lvl="0" algn="ctr">
                        <a:buNone/>
                      </a:pPr>
                      <a:r>
                        <a:rPr lang="vi-VN" sz="1600">
                          <a:solidFill>
                            <a:srgbClr val="FF0000"/>
                          </a:solidFill>
                          <a:latin typeface="Times New Roman"/>
                        </a:rPr>
                        <a:t>0.66(+0.1)</a:t>
                      </a:r>
                    </a:p>
                  </a:txBody>
                  <a:tcPr/>
                </a:tc>
                <a:tc>
                  <a:txBody>
                    <a:bodyPr/>
                    <a:lstStyle/>
                    <a:p>
                      <a:pPr lvl="0" algn="ctr">
                        <a:buNone/>
                      </a:pPr>
                      <a:r>
                        <a:rPr lang="vi-VN" sz="1600">
                          <a:solidFill>
                            <a:srgbClr val="FF0000"/>
                          </a:solidFill>
                          <a:latin typeface="Times New Roman"/>
                        </a:rPr>
                        <a:t>0.65(+0.1)</a:t>
                      </a:r>
                    </a:p>
                  </a:txBody>
                  <a:tcPr/>
                </a:tc>
                <a:extLst>
                  <a:ext uri="{0D108BD9-81ED-4DB2-BD59-A6C34878D82A}">
                    <a16:rowId xmlns:a16="http://schemas.microsoft.com/office/drawing/2014/main" val="3311896358"/>
                  </a:ext>
                </a:extLst>
              </a:tr>
            </a:tbl>
          </a:graphicData>
        </a:graphic>
      </p:graphicFrame>
      <p:sp>
        <p:nvSpPr>
          <p:cNvPr id="4" name="Hộp Văn bản 3">
            <a:extLst>
              <a:ext uri="{FF2B5EF4-FFF2-40B4-BE49-F238E27FC236}">
                <a16:creationId xmlns:a16="http://schemas.microsoft.com/office/drawing/2014/main" id="{F210DB33-E2A6-400D-8455-7417B88EC883}"/>
              </a:ext>
            </a:extLst>
          </p:cNvPr>
          <p:cNvSpPr txBox="1"/>
          <p:nvPr/>
        </p:nvSpPr>
        <p:spPr>
          <a:xfrm>
            <a:off x="2243645" y="4222560"/>
            <a:ext cx="46561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err="1"/>
              <a:t>Hình</a:t>
            </a:r>
            <a:r>
              <a:rPr lang="vi-VN"/>
              <a:t> 10: </a:t>
            </a:r>
            <a:r>
              <a:rPr lang="vi-VN" err="1"/>
              <a:t>Bảng</a:t>
            </a:r>
            <a:r>
              <a:rPr lang="vi-VN"/>
              <a:t> </a:t>
            </a:r>
            <a:r>
              <a:rPr lang="vi-VN" err="1"/>
              <a:t>kết</a:t>
            </a:r>
            <a:r>
              <a:rPr lang="vi-VN"/>
              <a:t> </a:t>
            </a:r>
            <a:r>
              <a:rPr lang="vi-VN" err="1"/>
              <a:t>quả</a:t>
            </a:r>
            <a:r>
              <a:rPr lang="vi-VN"/>
              <a:t> </a:t>
            </a:r>
            <a:r>
              <a:rPr lang="vi-VN" err="1"/>
              <a:t>của</a:t>
            </a:r>
            <a:r>
              <a:rPr lang="vi-VN"/>
              <a:t> mô </a:t>
            </a:r>
            <a:r>
              <a:rPr lang="vi-VN" err="1"/>
              <a:t>hình</a:t>
            </a:r>
            <a:r>
              <a:rPr lang="vi-VN"/>
              <a:t> RF </a:t>
            </a:r>
            <a:r>
              <a:rPr lang="vi-VN" err="1"/>
              <a:t>và</a:t>
            </a:r>
            <a:r>
              <a:rPr lang="vi-VN"/>
              <a:t> </a:t>
            </a:r>
            <a:r>
              <a:rPr lang="vi-VN" err="1"/>
              <a:t>xGB</a:t>
            </a:r>
            <a:r>
              <a:rPr lang="vi-VN"/>
              <a:t> sau khi thêm </a:t>
            </a:r>
            <a:r>
              <a:rPr lang="vi-VN" err="1"/>
              <a:t>text</a:t>
            </a:r>
            <a:r>
              <a:rPr lang="vi-VN"/>
              <a:t> </a:t>
            </a:r>
            <a:r>
              <a:rPr lang="vi-VN" err="1"/>
              <a:t>features</a:t>
            </a:r>
            <a:r>
              <a:rPr lang="vi-VN"/>
              <a:t> </a:t>
            </a:r>
          </a:p>
        </p:txBody>
      </p:sp>
      <p:sp>
        <p:nvSpPr>
          <p:cNvPr id="5" name="Hộp Văn bản 4">
            <a:extLst>
              <a:ext uri="{FF2B5EF4-FFF2-40B4-BE49-F238E27FC236}">
                <a16:creationId xmlns:a16="http://schemas.microsoft.com/office/drawing/2014/main" id="{CAFCFC5D-570B-4151-8036-0879D3B96E48}"/>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30</a:t>
            </a:r>
          </a:p>
        </p:txBody>
      </p:sp>
    </p:spTree>
    <p:extLst>
      <p:ext uri="{BB962C8B-B14F-4D97-AF65-F5344CB8AC3E}">
        <p14:creationId xmlns:p14="http://schemas.microsoft.com/office/powerpoint/2010/main" val="3458788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690" y="123825"/>
            <a:ext cx="5213985" cy="732155"/>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Machine Learning Based</a:t>
            </a:r>
          </a:p>
        </p:txBody>
      </p:sp>
      <p:sp>
        <p:nvSpPr>
          <p:cNvPr id="2" name="Hộp Văn bản 1">
            <a:extLst>
              <a:ext uri="{FF2B5EF4-FFF2-40B4-BE49-F238E27FC236}">
                <a16:creationId xmlns:a16="http://schemas.microsoft.com/office/drawing/2014/main" id="{51938FE8-C3BF-4B66-915F-DFCC49DCAEE0}"/>
              </a:ext>
            </a:extLst>
          </p:cNvPr>
          <p:cNvSpPr txBox="1"/>
          <p:nvPr/>
        </p:nvSpPr>
        <p:spPr>
          <a:xfrm>
            <a:off x="884014" y="829908"/>
            <a:ext cx="7290432"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500" b="1">
                <a:solidFill>
                  <a:schemeClr val="tx1">
                    <a:lumMod val="95000"/>
                    <a:lumOff val="5000"/>
                  </a:schemeClr>
                </a:solidFill>
              </a:rPr>
              <a:t>Đánh giá</a:t>
            </a:r>
          </a:p>
          <a:p>
            <a:endParaRPr lang="vi-VN" sz="2500" b="1">
              <a:solidFill>
                <a:srgbClr val="002060"/>
              </a:solidFill>
            </a:endParaRPr>
          </a:p>
          <a:p>
            <a:endParaRPr lang="vi-VN" sz="2000">
              <a:solidFill>
                <a:schemeClr val="tx1"/>
              </a:solidFill>
            </a:endParaRPr>
          </a:p>
          <a:p>
            <a:endParaRPr lang="vi-VN" sz="2000">
              <a:solidFill>
                <a:schemeClr val="tx1"/>
              </a:solidFill>
            </a:endParaRPr>
          </a:p>
          <a:p>
            <a:pPr marL="342900" indent="-342900">
              <a:buFont typeface="Arial" panose="020B0604020202020204"/>
              <a:buChar char="•"/>
            </a:pPr>
            <a:endParaRPr lang="vi-VN" sz="2000" b="1"/>
          </a:p>
          <a:p>
            <a:pPr marL="342900" indent="-342900">
              <a:buFont typeface="Arial" panose="020B0604020202020204"/>
              <a:buChar char="•"/>
            </a:pPr>
            <a:endParaRPr lang="vi-VN" sz="2000" b="1"/>
          </a:p>
          <a:p>
            <a:pPr marL="342900" indent="-342900">
              <a:buFont typeface="Wingdings" panose="020B0604020202020204"/>
              <a:buChar char="Ø"/>
            </a:pPr>
            <a:endParaRPr lang="vi-VN" sz="2000"/>
          </a:p>
          <a:p>
            <a:endParaRPr lang="vi-VN" sz="2000">
              <a:solidFill>
                <a:srgbClr val="002060"/>
              </a:solidFill>
            </a:endParaRPr>
          </a:p>
          <a:p>
            <a:endParaRPr lang="vi-VN" sz="2000">
              <a:solidFill>
                <a:srgbClr val="002060"/>
              </a:solidFill>
            </a:endParaRPr>
          </a:p>
          <a:p>
            <a:endParaRPr lang="vi-VN" sz="2000">
              <a:solidFill>
                <a:srgbClr val="002060"/>
              </a:solidFill>
            </a:endParaRPr>
          </a:p>
          <a:p>
            <a:endParaRPr lang="vi-VN" sz="2000">
              <a:solidFill>
                <a:srgbClr val="002060"/>
              </a:solidFill>
            </a:endParaRPr>
          </a:p>
        </p:txBody>
      </p:sp>
      <p:sp>
        <p:nvSpPr>
          <p:cNvPr id="6" name="Hộp Văn bản 5">
            <a:extLst>
              <a:ext uri="{FF2B5EF4-FFF2-40B4-BE49-F238E27FC236}">
                <a16:creationId xmlns:a16="http://schemas.microsoft.com/office/drawing/2014/main" id="{2776DC78-2ACD-49E2-AE04-870073920A61}"/>
              </a:ext>
            </a:extLst>
          </p:cNvPr>
          <p:cNvSpPr txBox="1"/>
          <p:nvPr/>
        </p:nvSpPr>
        <p:spPr>
          <a:xfrm>
            <a:off x="1222710" y="4322490"/>
            <a:ext cx="300638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1600" err="1"/>
              <a:t>Hình</a:t>
            </a:r>
            <a:r>
              <a:rPr lang="vi-VN" sz="1600"/>
              <a:t> 11: Confusion </a:t>
            </a:r>
            <a:r>
              <a:rPr lang="vi-VN" sz="1600" err="1"/>
              <a:t>matrix</a:t>
            </a:r>
            <a:r>
              <a:rPr lang="vi-VN" sz="1600"/>
              <a:t> </a:t>
            </a:r>
            <a:r>
              <a:rPr lang="vi-VN" sz="1600" err="1"/>
              <a:t>của</a:t>
            </a:r>
            <a:r>
              <a:rPr lang="vi-VN" sz="1600"/>
              <a:t> RF (</a:t>
            </a:r>
            <a:r>
              <a:rPr lang="vi-VN" sz="1600" err="1"/>
              <a:t>audio</a:t>
            </a:r>
            <a:r>
              <a:rPr lang="vi-VN" sz="1600"/>
              <a:t> + </a:t>
            </a:r>
            <a:r>
              <a:rPr lang="vi-VN" sz="1600" err="1"/>
              <a:t>text</a:t>
            </a:r>
            <a:r>
              <a:rPr lang="vi-VN" sz="1600"/>
              <a:t>)</a:t>
            </a:r>
          </a:p>
        </p:txBody>
      </p:sp>
      <p:sp>
        <p:nvSpPr>
          <p:cNvPr id="7" name="Hộp Văn bản 6">
            <a:extLst>
              <a:ext uri="{FF2B5EF4-FFF2-40B4-BE49-F238E27FC236}">
                <a16:creationId xmlns:a16="http://schemas.microsoft.com/office/drawing/2014/main" id="{51E569DF-16F8-40CA-82A9-63720574B9D3}"/>
              </a:ext>
            </a:extLst>
          </p:cNvPr>
          <p:cNvSpPr txBox="1"/>
          <p:nvPr/>
        </p:nvSpPr>
        <p:spPr>
          <a:xfrm>
            <a:off x="5080700" y="4325976"/>
            <a:ext cx="309662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1600" err="1"/>
              <a:t>Hình</a:t>
            </a:r>
            <a:r>
              <a:rPr lang="vi-VN" sz="1600"/>
              <a:t> 12: Confusion </a:t>
            </a:r>
            <a:r>
              <a:rPr lang="vi-VN" sz="1600" err="1"/>
              <a:t>matrix</a:t>
            </a:r>
            <a:r>
              <a:rPr lang="vi-VN" sz="1600"/>
              <a:t> </a:t>
            </a:r>
            <a:r>
              <a:rPr lang="vi-VN" sz="1600" err="1"/>
              <a:t>của</a:t>
            </a:r>
            <a:r>
              <a:rPr lang="vi-VN" sz="1600"/>
              <a:t> </a:t>
            </a:r>
            <a:r>
              <a:rPr lang="vi-VN" sz="1600" err="1"/>
              <a:t>xGB</a:t>
            </a:r>
            <a:r>
              <a:rPr lang="vi-VN" sz="1600"/>
              <a:t> (</a:t>
            </a:r>
            <a:r>
              <a:rPr lang="vi-VN" sz="1600" err="1"/>
              <a:t>audio</a:t>
            </a:r>
            <a:r>
              <a:rPr lang="vi-VN" sz="1600"/>
              <a:t> + </a:t>
            </a:r>
            <a:r>
              <a:rPr lang="vi-VN" sz="1600" err="1"/>
              <a:t>text</a:t>
            </a:r>
            <a:r>
              <a:rPr lang="vi-VN" sz="1600"/>
              <a:t>)</a:t>
            </a:r>
          </a:p>
        </p:txBody>
      </p:sp>
      <p:pic>
        <p:nvPicPr>
          <p:cNvPr id="3" name="Hình ảnh 7">
            <a:extLst>
              <a:ext uri="{FF2B5EF4-FFF2-40B4-BE49-F238E27FC236}">
                <a16:creationId xmlns:a16="http://schemas.microsoft.com/office/drawing/2014/main" id="{76CF8BE8-CED3-4FAF-97DB-CC029A648A92}"/>
              </a:ext>
            </a:extLst>
          </p:cNvPr>
          <p:cNvPicPr>
            <a:picLocks noChangeAspect="1"/>
          </p:cNvPicPr>
          <p:nvPr/>
        </p:nvPicPr>
        <p:blipFill>
          <a:blip r:embed="rId3"/>
          <a:stretch>
            <a:fillRect/>
          </a:stretch>
        </p:blipFill>
        <p:spPr>
          <a:xfrm>
            <a:off x="5127551" y="1475235"/>
            <a:ext cx="3009013" cy="2678140"/>
          </a:xfrm>
          <a:prstGeom prst="rect">
            <a:avLst/>
          </a:prstGeom>
        </p:spPr>
      </p:pic>
      <p:pic>
        <p:nvPicPr>
          <p:cNvPr id="8" name="Hình ảnh 8">
            <a:extLst>
              <a:ext uri="{FF2B5EF4-FFF2-40B4-BE49-F238E27FC236}">
                <a16:creationId xmlns:a16="http://schemas.microsoft.com/office/drawing/2014/main" id="{1FC19390-70D6-4709-BF3C-17663E115B0B}"/>
              </a:ext>
            </a:extLst>
          </p:cNvPr>
          <p:cNvPicPr>
            <a:picLocks noChangeAspect="1"/>
          </p:cNvPicPr>
          <p:nvPr/>
        </p:nvPicPr>
        <p:blipFill>
          <a:blip r:embed="rId4"/>
          <a:stretch>
            <a:fillRect/>
          </a:stretch>
        </p:blipFill>
        <p:spPr>
          <a:xfrm>
            <a:off x="1060598" y="1475235"/>
            <a:ext cx="3048886" cy="2731303"/>
          </a:xfrm>
          <a:prstGeom prst="rect">
            <a:avLst/>
          </a:prstGeom>
        </p:spPr>
      </p:pic>
      <p:sp>
        <p:nvSpPr>
          <p:cNvPr id="4" name="Hộp Văn bản 3">
            <a:extLst>
              <a:ext uri="{FF2B5EF4-FFF2-40B4-BE49-F238E27FC236}">
                <a16:creationId xmlns:a16="http://schemas.microsoft.com/office/drawing/2014/main" id="{481FAB09-A714-40E0-99EE-A9C8038E6720}"/>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31</a:t>
            </a:r>
          </a:p>
        </p:txBody>
      </p:sp>
    </p:spTree>
    <p:extLst>
      <p:ext uri="{BB962C8B-B14F-4D97-AF65-F5344CB8AC3E}">
        <p14:creationId xmlns:p14="http://schemas.microsoft.com/office/powerpoint/2010/main" val="802800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690" y="123825"/>
            <a:ext cx="5213985" cy="732155"/>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Machine Learning Based</a:t>
            </a:r>
          </a:p>
        </p:txBody>
      </p:sp>
      <p:sp>
        <p:nvSpPr>
          <p:cNvPr id="6" name="Hộp Văn bản 5">
            <a:extLst>
              <a:ext uri="{FF2B5EF4-FFF2-40B4-BE49-F238E27FC236}">
                <a16:creationId xmlns:a16="http://schemas.microsoft.com/office/drawing/2014/main" id="{645C8FB6-FB31-4AA8-AD7A-75DEC7D9CC65}"/>
              </a:ext>
            </a:extLst>
          </p:cNvPr>
          <p:cNvSpPr txBox="1"/>
          <p:nvPr/>
        </p:nvSpPr>
        <p:spPr>
          <a:xfrm>
            <a:off x="956389" y="1617428"/>
            <a:ext cx="6671300"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vi-VN" sz="2000"/>
              <a:t>Mô </a:t>
            </a:r>
            <a:r>
              <a:rPr lang="vi-VN" sz="2000" err="1"/>
              <a:t>hình</a:t>
            </a:r>
            <a:r>
              <a:rPr lang="vi-VN" sz="2000"/>
              <a:t> </a:t>
            </a:r>
            <a:r>
              <a:rPr lang="vi-VN" sz="2000" err="1"/>
              <a:t>học</a:t>
            </a:r>
            <a:r>
              <a:rPr lang="vi-VN" sz="2000"/>
              <a:t> </a:t>
            </a:r>
            <a:r>
              <a:rPr lang="vi-VN" sz="2000" err="1"/>
              <a:t>máy</a:t>
            </a:r>
            <a:r>
              <a:rPr lang="vi-VN" sz="2000"/>
              <a:t> chưa cho </a:t>
            </a:r>
            <a:r>
              <a:rPr lang="vi-VN" sz="2000" err="1"/>
              <a:t>kết</a:t>
            </a:r>
            <a:r>
              <a:rPr lang="vi-VN" sz="2000"/>
              <a:t> </a:t>
            </a:r>
            <a:r>
              <a:rPr lang="vi-VN" sz="2000" err="1"/>
              <a:t>quả</a:t>
            </a:r>
            <a:r>
              <a:rPr lang="vi-VN" sz="2000"/>
              <a:t> </a:t>
            </a:r>
            <a:r>
              <a:rPr lang="vi-VN" sz="2000" err="1"/>
              <a:t>tốt</a:t>
            </a:r>
          </a:p>
          <a:p>
            <a:pPr marL="285750" indent="-285750">
              <a:buChar char="•"/>
            </a:pPr>
            <a:endParaRPr lang="vi-VN" sz="2000"/>
          </a:p>
          <a:p>
            <a:pPr marL="285750" indent="-285750">
              <a:buChar char="•"/>
            </a:pPr>
            <a:r>
              <a:rPr lang="vi-VN" sz="2000" err="1"/>
              <a:t>Sử</a:t>
            </a:r>
            <a:r>
              <a:rPr lang="vi-VN" sz="2000"/>
              <a:t> </a:t>
            </a:r>
            <a:r>
              <a:rPr lang="vi-VN" sz="2000" err="1"/>
              <a:t>dụng</a:t>
            </a:r>
            <a:r>
              <a:rPr lang="vi-VN" sz="2000"/>
              <a:t> </a:t>
            </a:r>
            <a:r>
              <a:rPr lang="vi-VN" sz="2000" err="1"/>
              <a:t>đặc</a:t>
            </a:r>
            <a:r>
              <a:rPr lang="vi-VN" sz="2000"/>
              <a:t> trưng </a:t>
            </a:r>
            <a:r>
              <a:rPr lang="vi-VN" sz="2000" err="1"/>
              <a:t>text</a:t>
            </a:r>
            <a:r>
              <a:rPr lang="vi-VN" sz="2000"/>
              <a:t> </a:t>
            </a:r>
            <a:r>
              <a:rPr lang="vi-VN" sz="2000" err="1"/>
              <a:t>giúp</a:t>
            </a:r>
            <a:r>
              <a:rPr lang="vi-VN" sz="2000"/>
              <a:t> tăng </a:t>
            </a:r>
            <a:r>
              <a:rPr lang="vi-VN" sz="2000" err="1"/>
              <a:t>hiệu</a:t>
            </a:r>
            <a:r>
              <a:rPr lang="vi-VN" sz="2000"/>
              <a:t> </a:t>
            </a:r>
            <a:r>
              <a:rPr lang="vi-VN" sz="2000" err="1"/>
              <a:t>suất</a:t>
            </a:r>
          </a:p>
          <a:p>
            <a:pPr marL="285750" indent="-285750">
              <a:buChar char="•"/>
            </a:pPr>
            <a:endParaRPr lang="vi-VN" sz="2000"/>
          </a:p>
          <a:p>
            <a:pPr marL="285750" indent="-285750">
              <a:buChar char="•"/>
            </a:pPr>
            <a:r>
              <a:rPr lang="vi-VN" sz="2000"/>
              <a:t>Mô </a:t>
            </a:r>
            <a:r>
              <a:rPr lang="vi-VN" sz="2000" err="1"/>
              <a:t>hình</a:t>
            </a:r>
            <a:r>
              <a:rPr lang="vi-VN" sz="2000"/>
              <a:t> </a:t>
            </a:r>
            <a:r>
              <a:rPr lang="vi-VN" sz="2000" err="1"/>
              <a:t>huấn</a:t>
            </a:r>
            <a:r>
              <a:rPr lang="vi-VN" sz="2000"/>
              <a:t> </a:t>
            </a:r>
            <a:r>
              <a:rPr lang="vi-VN" sz="2000" err="1"/>
              <a:t>luyện</a:t>
            </a:r>
            <a:r>
              <a:rPr lang="vi-VN" sz="2000"/>
              <a:t> trên </a:t>
            </a:r>
            <a:r>
              <a:rPr lang="vi-VN" sz="2000" err="1"/>
              <a:t>domain</a:t>
            </a:r>
            <a:r>
              <a:rPr lang="vi-VN" sz="2000"/>
              <a:t> </a:t>
            </a:r>
            <a:r>
              <a:rPr lang="vi-VN" sz="2000" err="1"/>
              <a:t>tiếng</a:t>
            </a:r>
            <a:r>
              <a:rPr lang="vi-VN" sz="2000"/>
              <a:t> Anh </a:t>
            </a:r>
            <a:r>
              <a:rPr lang="vi-VN" sz="2000" err="1"/>
              <a:t>dự</a:t>
            </a:r>
            <a:r>
              <a:rPr lang="vi-VN" sz="2000"/>
              <a:t> </a:t>
            </a:r>
            <a:r>
              <a:rPr lang="vi-VN" sz="2000" err="1"/>
              <a:t>đoán</a:t>
            </a:r>
            <a:r>
              <a:rPr lang="vi-VN" sz="2000"/>
              <a:t> </a:t>
            </a:r>
            <a:r>
              <a:rPr lang="vi-VN" sz="2000" err="1"/>
              <a:t>kém</a:t>
            </a:r>
            <a:r>
              <a:rPr lang="vi-VN" sz="2000"/>
              <a:t> trên </a:t>
            </a:r>
            <a:r>
              <a:rPr lang="vi-VN" sz="2000" err="1"/>
              <a:t>tiếng</a:t>
            </a:r>
            <a:r>
              <a:rPr lang="vi-VN" sz="2000"/>
              <a:t> </a:t>
            </a:r>
            <a:r>
              <a:rPr lang="vi-VN" sz="2000" err="1"/>
              <a:t>Việt</a:t>
            </a:r>
          </a:p>
          <a:p>
            <a:pPr marL="285750" indent="-285750">
              <a:buChar char="•"/>
            </a:pPr>
            <a:endParaRPr lang="vi-VN" sz="1600"/>
          </a:p>
        </p:txBody>
      </p:sp>
      <p:sp>
        <p:nvSpPr>
          <p:cNvPr id="2" name="Hộp Văn bản 1">
            <a:extLst>
              <a:ext uri="{FF2B5EF4-FFF2-40B4-BE49-F238E27FC236}">
                <a16:creationId xmlns:a16="http://schemas.microsoft.com/office/drawing/2014/main" id="{7C3BB103-8FF3-42C2-A7E7-F8D591BBDB0E}"/>
              </a:ext>
            </a:extLst>
          </p:cNvPr>
          <p:cNvSpPr txBox="1"/>
          <p:nvPr/>
        </p:nvSpPr>
        <p:spPr>
          <a:xfrm>
            <a:off x="525780" y="765810"/>
            <a:ext cx="374904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500" b="1" err="1">
                <a:solidFill>
                  <a:schemeClr val="tx1">
                    <a:lumMod val="95000"/>
                    <a:lumOff val="5000"/>
                  </a:schemeClr>
                </a:solidFill>
              </a:rPr>
              <a:t>Kết</a:t>
            </a:r>
            <a:r>
              <a:rPr lang="vi-VN" sz="2500" b="1">
                <a:solidFill>
                  <a:schemeClr val="tx1">
                    <a:lumMod val="95000"/>
                    <a:lumOff val="5000"/>
                  </a:schemeClr>
                </a:solidFill>
              </a:rPr>
              <a:t> </a:t>
            </a:r>
            <a:r>
              <a:rPr lang="vi-VN" sz="2500" b="1" err="1">
                <a:solidFill>
                  <a:schemeClr val="tx1">
                    <a:lumMod val="95000"/>
                    <a:lumOff val="5000"/>
                  </a:schemeClr>
                </a:solidFill>
              </a:rPr>
              <a:t>luận</a:t>
            </a:r>
          </a:p>
        </p:txBody>
      </p:sp>
      <p:sp>
        <p:nvSpPr>
          <p:cNvPr id="3" name="Hộp Văn bản 2">
            <a:extLst>
              <a:ext uri="{FF2B5EF4-FFF2-40B4-BE49-F238E27FC236}">
                <a16:creationId xmlns:a16="http://schemas.microsoft.com/office/drawing/2014/main" id="{9C6D2EAC-397E-41E9-A2CE-8B9B42CA9FE0}"/>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32</a:t>
            </a:r>
          </a:p>
        </p:txBody>
      </p:sp>
    </p:spTree>
    <p:extLst>
      <p:ext uri="{BB962C8B-B14F-4D97-AF65-F5344CB8AC3E}">
        <p14:creationId xmlns:p14="http://schemas.microsoft.com/office/powerpoint/2010/main" val="4099641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690" y="123825"/>
            <a:ext cx="5213985" cy="732155"/>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Deep Learning Based</a:t>
            </a:r>
            <a:endParaRPr lang="en-US" altLang="en-GB" sz="2600">
              <a:latin typeface="Arial"/>
              <a:cs typeface="Times New Roman"/>
            </a:endParaRPr>
          </a:p>
        </p:txBody>
      </p:sp>
      <p:sp>
        <p:nvSpPr>
          <p:cNvPr id="2" name="Hộp Văn bản 1">
            <a:extLst>
              <a:ext uri="{FF2B5EF4-FFF2-40B4-BE49-F238E27FC236}">
                <a16:creationId xmlns:a16="http://schemas.microsoft.com/office/drawing/2014/main" id="{51938FE8-C3BF-4B66-915F-DFCC49DCAEE0}"/>
              </a:ext>
            </a:extLst>
          </p:cNvPr>
          <p:cNvSpPr txBox="1"/>
          <p:nvPr/>
        </p:nvSpPr>
        <p:spPr>
          <a:xfrm>
            <a:off x="560171" y="982077"/>
            <a:ext cx="8219119" cy="4862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500" b="1">
                <a:solidFill>
                  <a:schemeClr val="tx1">
                    <a:lumMod val="95000"/>
                    <a:lumOff val="5000"/>
                  </a:schemeClr>
                </a:solidFill>
              </a:rPr>
              <a:t>Hướng tiếp cận</a:t>
            </a:r>
          </a:p>
          <a:p>
            <a:endParaRPr lang="vi-VN" sz="2500" b="1">
              <a:solidFill>
                <a:schemeClr val="tx1">
                  <a:lumMod val="95000"/>
                  <a:lumOff val="5000"/>
                </a:schemeClr>
              </a:solidFill>
            </a:endParaRPr>
          </a:p>
          <a:p>
            <a:pPr marL="342900" indent="-342900">
              <a:buChar char="•"/>
            </a:pPr>
            <a:r>
              <a:rPr lang="vi-VN" sz="2000" err="1">
                <a:solidFill>
                  <a:schemeClr val="tx1">
                    <a:lumMod val="95000"/>
                    <a:lumOff val="5000"/>
                  </a:schemeClr>
                </a:solidFill>
              </a:rPr>
              <a:t>Sử</a:t>
            </a:r>
            <a:r>
              <a:rPr lang="vi-VN" sz="2000">
                <a:solidFill>
                  <a:schemeClr val="tx1">
                    <a:lumMod val="95000"/>
                    <a:lumOff val="5000"/>
                  </a:schemeClr>
                </a:solidFill>
              </a:rPr>
              <a:t> </a:t>
            </a:r>
            <a:r>
              <a:rPr lang="vi-VN" sz="2000" err="1">
                <a:solidFill>
                  <a:schemeClr val="tx1">
                    <a:lumMod val="95000"/>
                    <a:lumOff val="5000"/>
                  </a:schemeClr>
                </a:solidFill>
              </a:rPr>
              <a:t>dụng</a:t>
            </a:r>
            <a:r>
              <a:rPr lang="vi-VN" sz="2000">
                <a:solidFill>
                  <a:schemeClr val="tx1">
                    <a:lumMod val="95000"/>
                    <a:lumOff val="5000"/>
                  </a:schemeClr>
                </a:solidFill>
              </a:rPr>
              <a:t> </a:t>
            </a:r>
            <a:r>
              <a:rPr lang="vi-VN" sz="2000" err="1">
                <a:solidFill>
                  <a:schemeClr val="tx1">
                    <a:lumMod val="95000"/>
                    <a:lumOff val="5000"/>
                  </a:schemeClr>
                </a:solidFill>
              </a:rPr>
              <a:t>đặc</a:t>
            </a:r>
            <a:r>
              <a:rPr lang="vi-VN" sz="2000">
                <a:solidFill>
                  <a:schemeClr val="tx1">
                    <a:lumMod val="95000"/>
                    <a:lumOff val="5000"/>
                  </a:schemeClr>
                </a:solidFill>
              </a:rPr>
              <a:t> trưng </a:t>
            </a:r>
            <a:r>
              <a:rPr lang="vi-VN" sz="2000" err="1">
                <a:solidFill>
                  <a:schemeClr val="tx1">
                    <a:lumMod val="95000"/>
                    <a:lumOff val="5000"/>
                  </a:schemeClr>
                </a:solidFill>
              </a:rPr>
              <a:t>Mel-spectrogram</a:t>
            </a:r>
            <a:endParaRPr lang="vi-VN" sz="2000">
              <a:solidFill>
                <a:schemeClr val="tx1">
                  <a:lumMod val="95000"/>
                  <a:lumOff val="5000"/>
                </a:schemeClr>
              </a:solidFill>
            </a:endParaRPr>
          </a:p>
          <a:p>
            <a:pPr marL="342900" indent="-342900">
              <a:buChar char="•"/>
            </a:pPr>
            <a:endParaRPr lang="vi-VN" sz="2000">
              <a:solidFill>
                <a:schemeClr val="tx1">
                  <a:lumMod val="95000"/>
                  <a:lumOff val="5000"/>
                </a:schemeClr>
              </a:solidFill>
            </a:endParaRPr>
          </a:p>
          <a:p>
            <a:pPr marL="342900" indent="-342900">
              <a:buChar char="•"/>
            </a:pPr>
            <a:r>
              <a:rPr lang="vi-VN" sz="2000" err="1">
                <a:solidFill>
                  <a:schemeClr val="tx1">
                    <a:lumMod val="95000"/>
                    <a:lumOff val="5000"/>
                  </a:schemeClr>
                </a:solidFill>
              </a:rPr>
              <a:t>TimedistributedCNN</a:t>
            </a:r>
            <a:r>
              <a:rPr lang="vi-VN" sz="2000">
                <a:solidFill>
                  <a:schemeClr val="tx1">
                    <a:lumMod val="95000"/>
                    <a:lumOff val="5000"/>
                  </a:schemeClr>
                </a:solidFill>
              </a:rPr>
              <a:t> + LSTM</a:t>
            </a:r>
          </a:p>
          <a:p>
            <a:pPr marL="342900" indent="-342900">
              <a:buChar char="•"/>
            </a:pPr>
            <a:endParaRPr lang="vi-VN" sz="2000">
              <a:solidFill>
                <a:schemeClr val="tx1">
                  <a:lumMod val="95000"/>
                  <a:lumOff val="5000"/>
                </a:schemeClr>
              </a:solidFill>
            </a:endParaRPr>
          </a:p>
          <a:p>
            <a:pPr marL="342900" indent="-342900">
              <a:buChar char="•"/>
            </a:pPr>
            <a:endParaRPr lang="vi-VN" sz="2000">
              <a:solidFill>
                <a:schemeClr val="tx1">
                  <a:lumMod val="95000"/>
                  <a:lumOff val="5000"/>
                </a:schemeClr>
              </a:solidFill>
            </a:endParaRPr>
          </a:p>
          <a:p>
            <a:endParaRPr lang="vi-VN" sz="2000">
              <a:solidFill>
                <a:schemeClr val="tx1">
                  <a:lumMod val="95000"/>
                  <a:lumOff val="5000"/>
                </a:schemeClr>
              </a:solidFill>
            </a:endParaRPr>
          </a:p>
          <a:p>
            <a:pPr marL="342900" indent="-342900">
              <a:buFont typeface="Arial" panose="020B0604020202020204"/>
              <a:buChar char="•"/>
            </a:pPr>
            <a:endParaRPr lang="vi-VN" sz="2000" b="1">
              <a:solidFill>
                <a:schemeClr val="tx1">
                  <a:lumMod val="95000"/>
                  <a:lumOff val="5000"/>
                </a:schemeClr>
              </a:solidFill>
            </a:endParaRPr>
          </a:p>
          <a:p>
            <a:pPr marL="342900" indent="-342900">
              <a:buFont typeface="Arial" panose="020B0604020202020204"/>
              <a:buChar char="•"/>
            </a:pPr>
            <a:endParaRPr lang="vi-VN" sz="2000" b="1">
              <a:solidFill>
                <a:schemeClr val="tx1">
                  <a:lumMod val="95000"/>
                  <a:lumOff val="5000"/>
                </a:schemeClr>
              </a:solidFill>
            </a:endParaRPr>
          </a:p>
          <a:p>
            <a:pPr marL="342900" indent="-342900">
              <a:buFont typeface="Wingdings" panose="020B0604020202020204"/>
              <a:buChar char="Ø"/>
            </a:pPr>
            <a:endParaRPr lang="vi-VN" sz="2000">
              <a:solidFill>
                <a:schemeClr val="tx1">
                  <a:lumMod val="95000"/>
                  <a:lumOff val="5000"/>
                </a:schemeClr>
              </a:solidFill>
            </a:endParaRPr>
          </a:p>
          <a:p>
            <a:endParaRPr lang="vi-VN" sz="2000">
              <a:solidFill>
                <a:schemeClr val="tx1">
                  <a:lumMod val="95000"/>
                  <a:lumOff val="5000"/>
                </a:schemeClr>
              </a:solidFill>
            </a:endParaRPr>
          </a:p>
          <a:p>
            <a:endParaRPr lang="vi-VN" sz="2000">
              <a:solidFill>
                <a:schemeClr val="tx1">
                  <a:lumMod val="95000"/>
                  <a:lumOff val="5000"/>
                </a:schemeClr>
              </a:solidFill>
            </a:endParaRPr>
          </a:p>
          <a:p>
            <a:endParaRPr lang="vi-VN" sz="2000">
              <a:solidFill>
                <a:schemeClr val="tx1">
                  <a:lumMod val="95000"/>
                  <a:lumOff val="5000"/>
                </a:schemeClr>
              </a:solidFill>
            </a:endParaRPr>
          </a:p>
          <a:p>
            <a:endParaRPr lang="vi-VN" sz="2000">
              <a:solidFill>
                <a:schemeClr val="tx1">
                  <a:lumMod val="95000"/>
                  <a:lumOff val="5000"/>
                </a:schemeClr>
              </a:solidFill>
            </a:endParaRPr>
          </a:p>
        </p:txBody>
      </p:sp>
      <p:sp>
        <p:nvSpPr>
          <p:cNvPr id="3" name="Hộp Văn bản 2">
            <a:extLst>
              <a:ext uri="{FF2B5EF4-FFF2-40B4-BE49-F238E27FC236}">
                <a16:creationId xmlns:a16="http://schemas.microsoft.com/office/drawing/2014/main" id="{43AF16D3-4476-4C5C-BDD9-3C4A9B4ECA95}"/>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33</a:t>
            </a:r>
          </a:p>
        </p:txBody>
      </p:sp>
    </p:spTree>
    <p:extLst>
      <p:ext uri="{BB962C8B-B14F-4D97-AF65-F5344CB8AC3E}">
        <p14:creationId xmlns:p14="http://schemas.microsoft.com/office/powerpoint/2010/main" val="3254176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ộp Văn bản 5">
            <a:extLst>
              <a:ext uri="{FF2B5EF4-FFF2-40B4-BE49-F238E27FC236}">
                <a16:creationId xmlns:a16="http://schemas.microsoft.com/office/drawing/2014/main" id="{265436F9-8316-416D-90FC-C9E796865440}"/>
              </a:ext>
            </a:extLst>
          </p:cNvPr>
          <p:cNvSpPr txBox="1"/>
          <p:nvPr/>
        </p:nvSpPr>
        <p:spPr>
          <a:xfrm>
            <a:off x="774411" y="681161"/>
            <a:ext cx="7816813" cy="45550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500" b="1">
                <a:solidFill>
                  <a:schemeClr val="tx1">
                    <a:lumMod val="95000"/>
                    <a:lumOff val="5000"/>
                  </a:schemeClr>
                </a:solidFill>
              </a:rPr>
              <a:t>Chuẩn bị dữ liệu</a:t>
            </a:r>
          </a:p>
          <a:p>
            <a:endParaRPr lang="vi-VN" sz="2500" b="1">
              <a:solidFill>
                <a:srgbClr val="002060"/>
              </a:solidFill>
            </a:endParaRPr>
          </a:p>
          <a:p>
            <a:pPr marL="342900" indent="-342900">
              <a:buChar char="•"/>
            </a:pPr>
            <a:r>
              <a:rPr lang="vi-VN" sz="2000" err="1">
                <a:solidFill>
                  <a:schemeClr val="tx1"/>
                </a:solidFill>
              </a:rPr>
              <a:t>Chuyển</a:t>
            </a:r>
            <a:r>
              <a:rPr lang="vi-VN" sz="2000">
                <a:solidFill>
                  <a:schemeClr val="tx1"/>
                </a:solidFill>
              </a:rPr>
              <a:t> </a:t>
            </a:r>
            <a:r>
              <a:rPr lang="vi-VN" sz="2000" err="1">
                <a:solidFill>
                  <a:schemeClr val="tx1"/>
                </a:solidFill>
              </a:rPr>
              <a:t>file</a:t>
            </a:r>
            <a:r>
              <a:rPr lang="vi-VN" sz="2000">
                <a:solidFill>
                  <a:schemeClr val="tx1"/>
                </a:solidFill>
              </a:rPr>
              <a:t> ghi âm </a:t>
            </a:r>
            <a:r>
              <a:rPr lang="vi-VN" sz="2000" err="1">
                <a:solidFill>
                  <a:schemeClr val="tx1"/>
                </a:solidFill>
              </a:rPr>
              <a:t>thành</a:t>
            </a:r>
            <a:r>
              <a:rPr lang="vi-VN" sz="2000">
                <a:solidFill>
                  <a:schemeClr val="tx1"/>
                </a:solidFill>
              </a:rPr>
              <a:t> </a:t>
            </a:r>
            <a:r>
              <a:rPr lang="vi-VN" sz="2000" err="1">
                <a:solidFill>
                  <a:schemeClr val="tx1"/>
                </a:solidFill>
              </a:rPr>
              <a:t>vector</a:t>
            </a:r>
            <a:r>
              <a:rPr lang="vi-VN" sz="2000">
                <a:solidFill>
                  <a:schemeClr val="tx1"/>
                </a:solidFill>
              </a:rPr>
              <a:t> ( </a:t>
            </a:r>
            <a:r>
              <a:rPr lang="vi-VN" sz="2000" err="1">
                <a:solidFill>
                  <a:schemeClr val="tx1"/>
                </a:solidFill>
              </a:rPr>
              <a:t>sampling</a:t>
            </a:r>
            <a:r>
              <a:rPr lang="vi-VN" sz="2000">
                <a:solidFill>
                  <a:schemeClr val="tx1"/>
                </a:solidFill>
              </a:rPr>
              <a:t> </a:t>
            </a:r>
            <a:r>
              <a:rPr lang="vi-VN" sz="2000" err="1">
                <a:solidFill>
                  <a:schemeClr val="tx1"/>
                </a:solidFill>
              </a:rPr>
              <a:t>rate</a:t>
            </a:r>
            <a:r>
              <a:rPr lang="vi-VN" sz="2000">
                <a:solidFill>
                  <a:schemeClr val="tx1"/>
                </a:solidFill>
              </a:rPr>
              <a:t> = 16000)</a:t>
            </a:r>
          </a:p>
          <a:p>
            <a:pPr marL="342900" indent="-342900">
              <a:buChar char="•"/>
            </a:pPr>
            <a:endParaRPr lang="vi-VN" sz="2000">
              <a:solidFill>
                <a:schemeClr val="tx1"/>
              </a:solidFill>
            </a:endParaRPr>
          </a:p>
          <a:p>
            <a:pPr marL="342900" indent="-342900">
              <a:buChar char="•"/>
            </a:pPr>
            <a:r>
              <a:rPr lang="vi-VN" sz="2000" err="1">
                <a:solidFill>
                  <a:schemeClr val="tx1"/>
                </a:solidFill>
              </a:rPr>
              <a:t>Vector</a:t>
            </a:r>
            <a:r>
              <a:rPr lang="vi-VN" sz="2000">
                <a:solidFill>
                  <a:schemeClr val="tx1"/>
                </a:solidFill>
              </a:rPr>
              <a:t> </a:t>
            </a:r>
            <a:r>
              <a:rPr lang="vi-VN" sz="2000" err="1">
                <a:solidFill>
                  <a:schemeClr val="tx1"/>
                </a:solidFill>
              </a:rPr>
              <a:t>Padding</a:t>
            </a:r>
            <a:r>
              <a:rPr lang="vi-VN" sz="2000">
                <a:solidFill>
                  <a:schemeClr val="tx1"/>
                </a:solidFill>
              </a:rPr>
              <a:t> ( 49100 </a:t>
            </a:r>
            <a:r>
              <a:rPr lang="vi-VN" sz="2000" err="1">
                <a:solidFill>
                  <a:schemeClr val="tx1"/>
                </a:solidFill>
              </a:rPr>
              <a:t>chiều</a:t>
            </a:r>
            <a:r>
              <a:rPr lang="vi-VN" sz="2000">
                <a:solidFill>
                  <a:schemeClr val="tx1"/>
                </a:solidFill>
              </a:rPr>
              <a:t> ) </a:t>
            </a:r>
          </a:p>
          <a:p>
            <a:pPr marL="342900" indent="-342900">
              <a:buChar char="•"/>
            </a:pPr>
            <a:endParaRPr lang="vi-VN" sz="2000">
              <a:solidFill>
                <a:schemeClr val="tx1"/>
              </a:solidFill>
            </a:endParaRPr>
          </a:p>
          <a:p>
            <a:pPr marL="342900" indent="-342900">
              <a:buChar char="•"/>
            </a:pPr>
            <a:r>
              <a:rPr lang="vi-VN" sz="2000" err="1">
                <a:solidFill>
                  <a:schemeClr val="tx1"/>
                </a:solidFill>
              </a:rPr>
              <a:t>Data</a:t>
            </a:r>
            <a:r>
              <a:rPr lang="vi-VN" sz="2000">
                <a:solidFill>
                  <a:schemeClr val="tx1"/>
                </a:solidFill>
              </a:rPr>
              <a:t> </a:t>
            </a:r>
            <a:r>
              <a:rPr lang="vi-VN" sz="2000" err="1">
                <a:solidFill>
                  <a:schemeClr val="tx1"/>
                </a:solidFill>
              </a:rPr>
              <a:t>Augmentation</a:t>
            </a:r>
            <a:r>
              <a:rPr lang="vi-VN" sz="2000">
                <a:solidFill>
                  <a:schemeClr val="tx1"/>
                </a:solidFill>
              </a:rPr>
              <a:t> ( </a:t>
            </a:r>
            <a:r>
              <a:rPr lang="vi-VN" sz="2000" err="1">
                <a:solidFill>
                  <a:schemeClr val="tx1"/>
                </a:solidFill>
              </a:rPr>
              <a:t>Add</a:t>
            </a:r>
            <a:r>
              <a:rPr lang="vi-VN" sz="2000">
                <a:solidFill>
                  <a:schemeClr val="tx1"/>
                </a:solidFill>
              </a:rPr>
              <a:t> </a:t>
            </a:r>
            <a:r>
              <a:rPr lang="vi-VN" sz="2000" err="1">
                <a:solidFill>
                  <a:schemeClr val="tx1"/>
                </a:solidFill>
              </a:rPr>
              <a:t>Noise</a:t>
            </a:r>
            <a:r>
              <a:rPr lang="vi-VN" sz="2000">
                <a:solidFill>
                  <a:schemeClr val="tx1"/>
                </a:solidFill>
              </a:rPr>
              <a:t>)</a:t>
            </a:r>
          </a:p>
          <a:p>
            <a:pPr marL="342900" indent="-342900">
              <a:buChar char="•"/>
            </a:pPr>
            <a:endParaRPr lang="vi-VN" sz="2000">
              <a:solidFill>
                <a:schemeClr val="tx1"/>
              </a:solidFill>
            </a:endParaRPr>
          </a:p>
          <a:p>
            <a:pPr marL="342900" indent="-342900">
              <a:buChar char="•"/>
            </a:pPr>
            <a:r>
              <a:rPr lang="vi-VN" sz="2000" err="1">
                <a:solidFill>
                  <a:schemeClr val="tx1"/>
                </a:solidFill>
              </a:rPr>
              <a:t>Trích</a:t>
            </a:r>
            <a:r>
              <a:rPr lang="vi-VN" sz="2000">
                <a:solidFill>
                  <a:schemeClr val="tx1"/>
                </a:solidFill>
              </a:rPr>
              <a:t> </a:t>
            </a:r>
            <a:r>
              <a:rPr lang="vi-VN" sz="2000" err="1">
                <a:solidFill>
                  <a:schemeClr val="tx1"/>
                </a:solidFill>
              </a:rPr>
              <a:t>xuất</a:t>
            </a:r>
            <a:r>
              <a:rPr lang="vi-VN" sz="2000">
                <a:solidFill>
                  <a:schemeClr val="tx1"/>
                </a:solidFill>
              </a:rPr>
              <a:t> </a:t>
            </a:r>
            <a:r>
              <a:rPr lang="vi-VN" sz="2000" err="1">
                <a:solidFill>
                  <a:schemeClr val="tx1"/>
                </a:solidFill>
              </a:rPr>
              <a:t>đặc</a:t>
            </a:r>
            <a:r>
              <a:rPr lang="vi-VN" sz="2000">
                <a:solidFill>
                  <a:schemeClr val="tx1"/>
                </a:solidFill>
              </a:rPr>
              <a:t> trưng </a:t>
            </a:r>
            <a:r>
              <a:rPr lang="vi-VN" sz="2000" err="1">
                <a:solidFill>
                  <a:schemeClr val="tx1"/>
                </a:solidFill>
              </a:rPr>
              <a:t>Mel</a:t>
            </a:r>
            <a:r>
              <a:rPr lang="vi-VN" sz="2000">
                <a:solidFill>
                  <a:schemeClr val="tx1"/>
                </a:solidFill>
              </a:rPr>
              <a:t> – </a:t>
            </a:r>
            <a:r>
              <a:rPr lang="vi-VN" sz="2000" err="1">
                <a:solidFill>
                  <a:schemeClr val="tx1"/>
                </a:solidFill>
              </a:rPr>
              <a:t>spectrogram</a:t>
            </a:r>
            <a:endParaRPr lang="vi-VN" sz="2000">
              <a:solidFill>
                <a:schemeClr val="tx1"/>
              </a:solidFill>
            </a:endParaRPr>
          </a:p>
          <a:p>
            <a:pPr marL="342900" indent="-342900">
              <a:buChar char="•"/>
            </a:pPr>
            <a:endParaRPr lang="vi-VN" sz="2000">
              <a:solidFill>
                <a:schemeClr val="tx1"/>
              </a:solidFill>
            </a:endParaRPr>
          </a:p>
          <a:p>
            <a:pPr marL="342900" indent="-342900">
              <a:buChar char="•"/>
            </a:pPr>
            <a:r>
              <a:rPr lang="vi-VN" sz="2000">
                <a:solidFill>
                  <a:schemeClr val="tx1"/>
                </a:solidFill>
              </a:rPr>
              <a:t>Chia </a:t>
            </a:r>
            <a:r>
              <a:rPr lang="vi-VN" sz="2000" err="1">
                <a:solidFill>
                  <a:schemeClr val="tx1"/>
                </a:solidFill>
              </a:rPr>
              <a:t>thành</a:t>
            </a:r>
            <a:r>
              <a:rPr lang="vi-VN" sz="2000">
                <a:solidFill>
                  <a:schemeClr val="tx1"/>
                </a:solidFill>
              </a:rPr>
              <a:t> </a:t>
            </a:r>
            <a:r>
              <a:rPr lang="vi-VN" sz="2000" err="1">
                <a:solidFill>
                  <a:schemeClr val="tx1"/>
                </a:solidFill>
              </a:rPr>
              <a:t>các</a:t>
            </a:r>
            <a:r>
              <a:rPr lang="vi-VN" sz="2000">
                <a:solidFill>
                  <a:schemeClr val="tx1"/>
                </a:solidFill>
              </a:rPr>
              <a:t> </a:t>
            </a:r>
            <a:r>
              <a:rPr lang="vi-VN" sz="2000" err="1">
                <a:solidFill>
                  <a:schemeClr val="tx1"/>
                </a:solidFill>
              </a:rPr>
              <a:t>frame</a:t>
            </a:r>
            <a:r>
              <a:rPr lang="vi-VN" sz="2000">
                <a:solidFill>
                  <a:schemeClr val="tx1"/>
                </a:solidFill>
              </a:rPr>
              <a:t> </a:t>
            </a:r>
          </a:p>
          <a:p>
            <a:endParaRPr lang="vi-VN" sz="2000"/>
          </a:p>
          <a:p>
            <a:pPr marL="342900" indent="-342900">
              <a:buChar char="•"/>
            </a:pPr>
            <a:endParaRPr lang="vi-VN" sz="2000" b="1"/>
          </a:p>
          <a:p>
            <a:endParaRPr lang="vi-VN" sz="2000">
              <a:solidFill>
                <a:srgbClr val="002060"/>
              </a:solidFill>
            </a:endParaRPr>
          </a:p>
        </p:txBody>
      </p:sp>
      <p:sp>
        <p:nvSpPr>
          <p:cNvPr id="8" name="Google Shape;248;p40">
            <a:extLst>
              <a:ext uri="{FF2B5EF4-FFF2-40B4-BE49-F238E27FC236}">
                <a16:creationId xmlns:a16="http://schemas.microsoft.com/office/drawing/2014/main" id="{9C4BD581-5BB7-4F8B-BA70-EA061F0D4073}"/>
              </a:ext>
            </a:extLst>
          </p:cNvPr>
          <p:cNvSpPr txBox="1">
            <a:spLocks/>
          </p:cNvSpPr>
          <p:nvPr/>
        </p:nvSpPr>
        <p:spPr>
          <a:xfrm>
            <a:off x="2044739" y="3360"/>
            <a:ext cx="5213985" cy="7321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altLang="en-GB" sz="2600">
                <a:solidFill>
                  <a:srgbClr val="0070C0"/>
                </a:solidFill>
                <a:latin typeface="Arial"/>
                <a:cs typeface="Times New Roman"/>
              </a:rPr>
              <a:t>Deep Learning Based</a:t>
            </a:r>
          </a:p>
        </p:txBody>
      </p:sp>
      <p:sp>
        <p:nvSpPr>
          <p:cNvPr id="2" name="Hộp Văn bản 1">
            <a:extLst>
              <a:ext uri="{FF2B5EF4-FFF2-40B4-BE49-F238E27FC236}">
                <a16:creationId xmlns:a16="http://schemas.microsoft.com/office/drawing/2014/main" id="{BB8BAC16-38F7-4219-834C-A5535ED2C449}"/>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34</a:t>
            </a:r>
          </a:p>
        </p:txBody>
      </p:sp>
    </p:spTree>
    <p:extLst>
      <p:ext uri="{BB962C8B-B14F-4D97-AF65-F5344CB8AC3E}">
        <p14:creationId xmlns:p14="http://schemas.microsoft.com/office/powerpoint/2010/main" val="365165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ộp Văn bản 5">
            <a:extLst>
              <a:ext uri="{FF2B5EF4-FFF2-40B4-BE49-F238E27FC236}">
                <a16:creationId xmlns:a16="http://schemas.microsoft.com/office/drawing/2014/main" id="{265436F9-8316-416D-90FC-C9E796865440}"/>
              </a:ext>
            </a:extLst>
          </p:cNvPr>
          <p:cNvSpPr txBox="1"/>
          <p:nvPr/>
        </p:nvSpPr>
        <p:spPr>
          <a:xfrm>
            <a:off x="570864" y="681160"/>
            <a:ext cx="6759930"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500" b="1">
                <a:solidFill>
                  <a:schemeClr val="tx1">
                    <a:lumMod val="95000"/>
                    <a:lumOff val="5000"/>
                  </a:schemeClr>
                </a:solidFill>
              </a:rPr>
              <a:t>Mô hình tổng quát</a:t>
            </a:r>
          </a:p>
          <a:p>
            <a:r>
              <a:rPr lang="vi-VN" sz="2500" b="1">
                <a:solidFill>
                  <a:schemeClr val="tx1">
                    <a:lumMod val="95000"/>
                    <a:lumOff val="5000"/>
                  </a:schemeClr>
                </a:solidFill>
              </a:rPr>
              <a:t>  </a:t>
            </a:r>
          </a:p>
          <a:p>
            <a:r>
              <a:rPr lang="vi-VN" sz="2000">
                <a:solidFill>
                  <a:schemeClr val="tx1">
                    <a:lumMod val="95000"/>
                    <a:lumOff val="5000"/>
                  </a:schemeClr>
                </a:solidFill>
              </a:rPr>
              <a:t>   - </a:t>
            </a:r>
            <a:r>
              <a:rPr lang="vi-VN" sz="2000" err="1">
                <a:solidFill>
                  <a:schemeClr val="tx1">
                    <a:lumMod val="95000"/>
                    <a:lumOff val="5000"/>
                  </a:schemeClr>
                </a:solidFill>
              </a:rPr>
              <a:t>TimedistributedCNN</a:t>
            </a:r>
            <a:r>
              <a:rPr lang="vi-VN" sz="2000">
                <a:solidFill>
                  <a:schemeClr val="tx1">
                    <a:lumMod val="95000"/>
                    <a:lumOff val="5000"/>
                  </a:schemeClr>
                </a:solidFill>
              </a:rPr>
              <a:t> : </a:t>
            </a:r>
          </a:p>
          <a:p>
            <a:r>
              <a:rPr lang="vi-VN" sz="2000">
                <a:solidFill>
                  <a:schemeClr val="tx1">
                    <a:lumMod val="95000"/>
                    <a:lumOff val="5000"/>
                  </a:schemeClr>
                </a:solidFill>
              </a:rPr>
              <a:t>        + </a:t>
            </a:r>
            <a:r>
              <a:rPr lang="vi-VN" sz="2000" err="1">
                <a:solidFill>
                  <a:schemeClr val="tx1">
                    <a:lumMod val="95000"/>
                    <a:lumOff val="5000"/>
                  </a:schemeClr>
                </a:solidFill>
              </a:rPr>
              <a:t>Gồm</a:t>
            </a:r>
            <a:r>
              <a:rPr lang="vi-VN" sz="2000">
                <a:solidFill>
                  <a:schemeClr val="tx1">
                    <a:lumMod val="95000"/>
                    <a:lumOff val="5000"/>
                  </a:schemeClr>
                </a:solidFill>
              </a:rPr>
              <a:t> 4 </a:t>
            </a:r>
            <a:r>
              <a:rPr lang="vi-VN" sz="2000" err="1">
                <a:solidFill>
                  <a:schemeClr val="tx1">
                    <a:lumMod val="95000"/>
                    <a:lumOff val="5000"/>
                  </a:schemeClr>
                </a:solidFill>
              </a:rPr>
              <a:t>khối</a:t>
            </a:r>
            <a:r>
              <a:rPr lang="vi-VN" sz="2000">
                <a:solidFill>
                  <a:schemeClr val="tx1">
                    <a:lumMod val="95000"/>
                    <a:lumOff val="5000"/>
                  </a:schemeClr>
                </a:solidFill>
              </a:rPr>
              <a:t> </a:t>
            </a:r>
            <a:r>
              <a:rPr lang="vi-VN" sz="2000" err="1">
                <a:solidFill>
                  <a:schemeClr val="tx1">
                    <a:lumMod val="95000"/>
                    <a:lumOff val="5000"/>
                  </a:schemeClr>
                </a:solidFill>
              </a:rPr>
              <a:t>local</a:t>
            </a:r>
            <a:r>
              <a:rPr lang="vi-VN" sz="2000">
                <a:solidFill>
                  <a:schemeClr val="tx1">
                    <a:lumMod val="95000"/>
                    <a:lumOff val="5000"/>
                  </a:schemeClr>
                </a:solidFill>
              </a:rPr>
              <a:t> </a:t>
            </a:r>
            <a:r>
              <a:rPr lang="vi-VN" sz="2000" err="1">
                <a:solidFill>
                  <a:schemeClr val="tx1">
                    <a:lumMod val="95000"/>
                    <a:lumOff val="5000"/>
                  </a:schemeClr>
                </a:solidFill>
              </a:rPr>
              <a:t>feature</a:t>
            </a:r>
            <a:r>
              <a:rPr lang="vi-VN" sz="2000">
                <a:solidFill>
                  <a:schemeClr val="tx1">
                    <a:lumMod val="95000"/>
                    <a:lumOff val="5000"/>
                  </a:schemeClr>
                </a:solidFill>
              </a:rPr>
              <a:t> </a:t>
            </a:r>
            <a:r>
              <a:rPr lang="vi-VN" sz="2000" err="1">
                <a:solidFill>
                  <a:schemeClr val="tx1">
                    <a:lumMod val="95000"/>
                    <a:lumOff val="5000"/>
                  </a:schemeClr>
                </a:solidFill>
              </a:rPr>
              <a:t>learning</a:t>
            </a:r>
            <a:r>
              <a:rPr lang="vi-VN" sz="2000">
                <a:solidFill>
                  <a:schemeClr val="tx1">
                    <a:lumMod val="95000"/>
                    <a:lumOff val="5000"/>
                  </a:schemeClr>
                </a:solidFill>
              </a:rPr>
              <a:t> </a:t>
            </a:r>
            <a:r>
              <a:rPr lang="vi-VN" sz="2000" err="1">
                <a:solidFill>
                  <a:schemeClr val="tx1">
                    <a:lumMod val="95000"/>
                    <a:lumOff val="5000"/>
                  </a:schemeClr>
                </a:solidFill>
              </a:rPr>
              <a:t>block</a:t>
            </a:r>
            <a:r>
              <a:rPr lang="vi-VN" sz="2000">
                <a:solidFill>
                  <a:schemeClr val="tx1">
                    <a:lumMod val="95000"/>
                    <a:lumOff val="5000"/>
                  </a:schemeClr>
                </a:solidFill>
              </a:rPr>
              <a:t> </a:t>
            </a:r>
            <a:r>
              <a:rPr lang="vi-VN" sz="2000" err="1">
                <a:solidFill>
                  <a:schemeClr val="tx1">
                    <a:lumMod val="95000"/>
                    <a:lumOff val="5000"/>
                  </a:schemeClr>
                </a:solidFill>
              </a:rPr>
              <a:t>nối</a:t>
            </a:r>
            <a:r>
              <a:rPr lang="vi-VN" sz="2000">
                <a:solidFill>
                  <a:schemeClr val="tx1">
                    <a:lumMod val="95000"/>
                    <a:lumOff val="5000"/>
                  </a:schemeClr>
                </a:solidFill>
              </a:rPr>
              <a:t> </a:t>
            </a:r>
            <a:r>
              <a:rPr lang="vi-VN" sz="2000" err="1">
                <a:solidFill>
                  <a:schemeClr val="tx1">
                    <a:lumMod val="95000"/>
                    <a:lumOff val="5000"/>
                  </a:schemeClr>
                </a:solidFill>
              </a:rPr>
              <a:t>tiếp</a:t>
            </a:r>
            <a:r>
              <a:rPr lang="vi-VN" sz="2000">
                <a:solidFill>
                  <a:schemeClr val="tx1">
                    <a:lumMod val="95000"/>
                    <a:lumOff val="5000"/>
                  </a:schemeClr>
                </a:solidFill>
              </a:rPr>
              <a:t> nhau</a:t>
            </a:r>
          </a:p>
          <a:p>
            <a:r>
              <a:rPr lang="vi-VN" sz="2000">
                <a:solidFill>
                  <a:schemeClr val="tx1">
                    <a:lumMod val="95000"/>
                    <a:lumOff val="5000"/>
                  </a:schemeClr>
                </a:solidFill>
              </a:rPr>
              <a:t>        + </a:t>
            </a:r>
            <a:r>
              <a:rPr lang="vi-VN" sz="2000" err="1">
                <a:solidFill>
                  <a:schemeClr val="tx1">
                    <a:lumMod val="95000"/>
                    <a:lumOff val="5000"/>
                  </a:schemeClr>
                </a:solidFill>
              </a:rPr>
              <a:t>Mỗi</a:t>
            </a:r>
            <a:r>
              <a:rPr lang="vi-VN" sz="2000">
                <a:solidFill>
                  <a:schemeClr val="tx1">
                    <a:lumMod val="95000"/>
                    <a:lumOff val="5000"/>
                  </a:schemeClr>
                </a:solidFill>
              </a:rPr>
              <a:t> </a:t>
            </a:r>
            <a:r>
              <a:rPr lang="vi-VN" sz="2000" err="1">
                <a:solidFill>
                  <a:schemeClr val="tx1">
                    <a:lumMod val="95000"/>
                    <a:lumOff val="5000"/>
                  </a:schemeClr>
                </a:solidFill>
              </a:rPr>
              <a:t>khối</a:t>
            </a:r>
            <a:r>
              <a:rPr lang="vi-VN" sz="2000">
                <a:solidFill>
                  <a:schemeClr val="tx1">
                    <a:lumMod val="95000"/>
                    <a:lumOff val="5000"/>
                  </a:schemeClr>
                </a:solidFill>
              </a:rPr>
              <a:t> bao </a:t>
            </a:r>
            <a:r>
              <a:rPr lang="vi-VN" sz="2000" err="1">
                <a:solidFill>
                  <a:schemeClr val="tx1">
                    <a:lumMod val="95000"/>
                    <a:lumOff val="5000"/>
                  </a:schemeClr>
                </a:solidFill>
              </a:rPr>
              <a:t>gồm</a:t>
            </a:r>
            <a:r>
              <a:rPr lang="vi-VN" sz="2000">
                <a:solidFill>
                  <a:schemeClr val="tx1">
                    <a:lumMod val="95000"/>
                    <a:lumOff val="5000"/>
                  </a:schemeClr>
                </a:solidFill>
              </a:rPr>
              <a:t>: </a:t>
            </a:r>
          </a:p>
          <a:p>
            <a:r>
              <a:rPr lang="vi-VN" sz="2000">
                <a:solidFill>
                  <a:schemeClr val="tx1">
                    <a:lumMod val="95000"/>
                    <a:lumOff val="5000"/>
                  </a:schemeClr>
                </a:solidFill>
              </a:rPr>
              <a:t>                  - Conv2D</a:t>
            </a:r>
          </a:p>
          <a:p>
            <a:r>
              <a:rPr lang="vi-VN" sz="2000">
                <a:solidFill>
                  <a:schemeClr val="tx1">
                    <a:lumMod val="95000"/>
                    <a:lumOff val="5000"/>
                  </a:schemeClr>
                </a:solidFill>
              </a:rPr>
              <a:t>                  - </a:t>
            </a:r>
            <a:r>
              <a:rPr lang="vi-VN" sz="2000" err="1">
                <a:solidFill>
                  <a:schemeClr val="tx1">
                    <a:lumMod val="95000"/>
                    <a:lumOff val="5000"/>
                  </a:schemeClr>
                </a:solidFill>
              </a:rPr>
              <a:t>BatchNormalization</a:t>
            </a:r>
            <a:endParaRPr lang="vi-VN" sz="2000">
              <a:solidFill>
                <a:schemeClr val="tx1">
                  <a:lumMod val="95000"/>
                  <a:lumOff val="5000"/>
                </a:schemeClr>
              </a:solidFill>
            </a:endParaRPr>
          </a:p>
          <a:p>
            <a:r>
              <a:rPr lang="vi-VN" sz="2000">
                <a:solidFill>
                  <a:schemeClr val="tx1">
                    <a:lumMod val="95000"/>
                    <a:lumOff val="5000"/>
                  </a:schemeClr>
                </a:solidFill>
              </a:rPr>
              <a:t>                  - </a:t>
            </a:r>
            <a:r>
              <a:rPr lang="vi-VN" sz="2000" err="1">
                <a:solidFill>
                  <a:schemeClr val="tx1">
                    <a:lumMod val="95000"/>
                    <a:lumOff val="5000"/>
                  </a:schemeClr>
                </a:solidFill>
              </a:rPr>
              <a:t>Activation</a:t>
            </a:r>
            <a:endParaRPr lang="vi-VN" sz="2000">
              <a:solidFill>
                <a:schemeClr val="tx1">
                  <a:lumMod val="95000"/>
                  <a:lumOff val="5000"/>
                </a:schemeClr>
              </a:solidFill>
            </a:endParaRPr>
          </a:p>
          <a:p>
            <a:r>
              <a:rPr lang="vi-VN" sz="2000">
                <a:solidFill>
                  <a:schemeClr val="tx1">
                    <a:lumMod val="95000"/>
                    <a:lumOff val="5000"/>
                  </a:schemeClr>
                </a:solidFill>
              </a:rPr>
              <a:t>                  - </a:t>
            </a:r>
            <a:r>
              <a:rPr lang="vi-VN" sz="2000" err="1">
                <a:solidFill>
                  <a:schemeClr val="tx1">
                    <a:lumMod val="95000"/>
                    <a:lumOff val="5000"/>
                  </a:schemeClr>
                </a:solidFill>
              </a:rPr>
              <a:t>MaxPooling</a:t>
            </a:r>
            <a:endParaRPr lang="vi-VN" sz="2000">
              <a:solidFill>
                <a:schemeClr val="tx1">
                  <a:lumMod val="95000"/>
                  <a:lumOff val="5000"/>
                </a:schemeClr>
              </a:solidFill>
            </a:endParaRPr>
          </a:p>
          <a:p>
            <a:r>
              <a:rPr lang="vi-VN" sz="2000">
                <a:solidFill>
                  <a:schemeClr val="tx1">
                    <a:lumMod val="95000"/>
                    <a:lumOff val="5000"/>
                  </a:schemeClr>
                </a:solidFill>
              </a:rPr>
              <a:t>                  - </a:t>
            </a:r>
            <a:r>
              <a:rPr lang="vi-VN" sz="2000" err="1">
                <a:solidFill>
                  <a:schemeClr val="tx1">
                    <a:lumMod val="95000"/>
                    <a:lumOff val="5000"/>
                  </a:schemeClr>
                </a:solidFill>
              </a:rPr>
              <a:t>Dropout</a:t>
            </a:r>
            <a:endParaRPr lang="vi-VN" sz="2000">
              <a:solidFill>
                <a:schemeClr val="tx1">
                  <a:lumMod val="95000"/>
                  <a:lumOff val="5000"/>
                </a:schemeClr>
              </a:solidFill>
            </a:endParaRPr>
          </a:p>
          <a:p>
            <a:r>
              <a:rPr lang="vi-VN" sz="2000">
                <a:solidFill>
                  <a:schemeClr val="tx1">
                    <a:lumMod val="95000"/>
                    <a:lumOff val="5000"/>
                  </a:schemeClr>
                </a:solidFill>
              </a:rPr>
              <a:t>   - LSTM : </a:t>
            </a:r>
            <a:r>
              <a:rPr lang="vi-VN" sz="2000" err="1">
                <a:solidFill>
                  <a:schemeClr val="tx1">
                    <a:lumMod val="95000"/>
                    <a:lumOff val="5000"/>
                  </a:schemeClr>
                </a:solidFill>
              </a:rPr>
              <a:t>gồm</a:t>
            </a:r>
            <a:r>
              <a:rPr lang="vi-VN" sz="2000">
                <a:solidFill>
                  <a:schemeClr val="tx1">
                    <a:lumMod val="95000"/>
                    <a:lumOff val="5000"/>
                  </a:schemeClr>
                </a:solidFill>
              </a:rPr>
              <a:t> 256 </a:t>
            </a:r>
            <a:r>
              <a:rPr lang="vi-VN" sz="2000" err="1">
                <a:solidFill>
                  <a:schemeClr val="tx1">
                    <a:lumMod val="95000"/>
                    <a:lumOff val="5000"/>
                  </a:schemeClr>
                </a:solidFill>
              </a:rPr>
              <a:t>units</a:t>
            </a:r>
            <a:endParaRPr lang="vi-VN" sz="2000">
              <a:solidFill>
                <a:schemeClr val="tx1">
                  <a:lumMod val="95000"/>
                  <a:lumOff val="5000"/>
                </a:schemeClr>
              </a:solidFill>
            </a:endParaRPr>
          </a:p>
          <a:p>
            <a:r>
              <a:rPr lang="vi-VN" sz="2000">
                <a:solidFill>
                  <a:schemeClr val="tx1">
                    <a:lumMod val="95000"/>
                    <a:lumOff val="5000"/>
                  </a:schemeClr>
                </a:solidFill>
              </a:rPr>
              <a:t>   - </a:t>
            </a:r>
            <a:r>
              <a:rPr lang="vi-VN" sz="2000" err="1">
                <a:solidFill>
                  <a:schemeClr val="tx1">
                    <a:lumMod val="95000"/>
                    <a:lumOff val="5000"/>
                  </a:schemeClr>
                </a:solidFill>
              </a:rPr>
              <a:t>Dense</a:t>
            </a:r>
            <a:r>
              <a:rPr lang="vi-VN" sz="2000">
                <a:solidFill>
                  <a:schemeClr val="tx1">
                    <a:lumMod val="95000"/>
                    <a:lumOff val="5000"/>
                  </a:schemeClr>
                </a:solidFill>
              </a:rPr>
              <a:t>: </a:t>
            </a:r>
            <a:r>
              <a:rPr lang="vi-VN" sz="2000" err="1">
                <a:solidFill>
                  <a:schemeClr val="tx1">
                    <a:lumMod val="95000"/>
                    <a:lumOff val="5000"/>
                  </a:schemeClr>
                </a:solidFill>
              </a:rPr>
              <a:t>Activation</a:t>
            </a:r>
            <a:r>
              <a:rPr lang="vi-VN" sz="2000">
                <a:solidFill>
                  <a:schemeClr val="tx1">
                    <a:lumMod val="95000"/>
                    <a:lumOff val="5000"/>
                  </a:schemeClr>
                </a:solidFill>
              </a:rPr>
              <a:t> = </a:t>
            </a:r>
            <a:r>
              <a:rPr lang="vi-VN" sz="2000" err="1">
                <a:solidFill>
                  <a:schemeClr val="tx1">
                    <a:lumMod val="95000"/>
                    <a:lumOff val="5000"/>
                  </a:schemeClr>
                </a:solidFill>
              </a:rPr>
              <a:t>softmax</a:t>
            </a:r>
            <a:endParaRPr lang="vi-VN" sz="2000">
              <a:solidFill>
                <a:schemeClr val="tx1">
                  <a:lumMod val="95000"/>
                  <a:lumOff val="5000"/>
                </a:schemeClr>
              </a:solidFill>
            </a:endParaRPr>
          </a:p>
        </p:txBody>
      </p:sp>
      <p:pic>
        <p:nvPicPr>
          <p:cNvPr id="2" name="Hình ảnh 2" descr="Ảnh có chứa văn bản, ký hiệu&#10;&#10;Mô tả được tự động tạo">
            <a:extLst>
              <a:ext uri="{FF2B5EF4-FFF2-40B4-BE49-F238E27FC236}">
                <a16:creationId xmlns:a16="http://schemas.microsoft.com/office/drawing/2014/main" id="{8F7E425D-D6C2-4F9C-AFD5-EC9D5ECAA42E}"/>
              </a:ext>
            </a:extLst>
          </p:cNvPr>
          <p:cNvPicPr>
            <a:picLocks noChangeAspect="1"/>
          </p:cNvPicPr>
          <p:nvPr/>
        </p:nvPicPr>
        <p:blipFill>
          <a:blip r:embed="rId2"/>
          <a:stretch>
            <a:fillRect/>
          </a:stretch>
        </p:blipFill>
        <p:spPr>
          <a:xfrm>
            <a:off x="7543885" y="307703"/>
            <a:ext cx="1175358" cy="4276854"/>
          </a:xfrm>
          <a:prstGeom prst="rect">
            <a:avLst/>
          </a:prstGeom>
        </p:spPr>
      </p:pic>
      <p:sp>
        <p:nvSpPr>
          <p:cNvPr id="3" name="Google Shape;248;p40">
            <a:extLst>
              <a:ext uri="{FF2B5EF4-FFF2-40B4-BE49-F238E27FC236}">
                <a16:creationId xmlns:a16="http://schemas.microsoft.com/office/drawing/2014/main" id="{1B501938-3B7C-4175-8CD0-00B15032E795}"/>
              </a:ext>
            </a:extLst>
          </p:cNvPr>
          <p:cNvSpPr txBox="1">
            <a:spLocks/>
          </p:cNvSpPr>
          <p:nvPr/>
        </p:nvSpPr>
        <p:spPr>
          <a:xfrm>
            <a:off x="1571784" y="59531"/>
            <a:ext cx="5213985" cy="7321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altLang="en-GB" sz="2600">
                <a:solidFill>
                  <a:srgbClr val="0070C0"/>
                </a:solidFill>
                <a:latin typeface="Arial"/>
                <a:cs typeface="Times New Roman"/>
              </a:rPr>
              <a:t>Deep Learning Based</a:t>
            </a:r>
          </a:p>
        </p:txBody>
      </p:sp>
      <p:sp>
        <p:nvSpPr>
          <p:cNvPr id="4" name="Hộp Văn bản 3">
            <a:extLst>
              <a:ext uri="{FF2B5EF4-FFF2-40B4-BE49-F238E27FC236}">
                <a16:creationId xmlns:a16="http://schemas.microsoft.com/office/drawing/2014/main" id="{62403AD8-FE49-4F74-B9D7-18B3809E2619}"/>
              </a:ext>
            </a:extLst>
          </p:cNvPr>
          <p:cNvSpPr txBox="1"/>
          <p:nvPr/>
        </p:nvSpPr>
        <p:spPr>
          <a:xfrm>
            <a:off x="6690926" y="4618225"/>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err="1"/>
              <a:t>Hình</a:t>
            </a:r>
            <a:r>
              <a:rPr lang="vi-VN"/>
              <a:t> 15: Mô </a:t>
            </a:r>
            <a:r>
              <a:rPr lang="vi-VN" err="1"/>
              <a:t>hình</a:t>
            </a:r>
            <a:r>
              <a:rPr lang="vi-VN"/>
              <a:t> </a:t>
            </a:r>
            <a:r>
              <a:rPr lang="vi-VN" err="1"/>
              <a:t>tổng</a:t>
            </a:r>
            <a:r>
              <a:rPr lang="vi-VN"/>
              <a:t> </a:t>
            </a:r>
            <a:r>
              <a:rPr lang="vi-VN" err="1"/>
              <a:t>quát</a:t>
            </a:r>
            <a:endParaRPr lang="vi-VN"/>
          </a:p>
          <a:p>
            <a:pPr algn="ctr"/>
            <a:r>
              <a:rPr lang="vi-VN" err="1"/>
              <a:t>Nguồn</a:t>
            </a:r>
            <a:r>
              <a:rPr lang="vi-VN"/>
              <a:t> : [6]</a:t>
            </a:r>
          </a:p>
        </p:txBody>
      </p:sp>
      <p:sp>
        <p:nvSpPr>
          <p:cNvPr id="5" name="Hộp Văn bản 4">
            <a:extLst>
              <a:ext uri="{FF2B5EF4-FFF2-40B4-BE49-F238E27FC236}">
                <a16:creationId xmlns:a16="http://schemas.microsoft.com/office/drawing/2014/main" id="{DED23D95-1FCE-4140-B997-4CCAD2C611FA}"/>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35</a:t>
            </a:r>
          </a:p>
        </p:txBody>
      </p:sp>
      <p:sp>
        <p:nvSpPr>
          <p:cNvPr id="9" name="Hộp Văn bản 8">
            <a:extLst>
              <a:ext uri="{FF2B5EF4-FFF2-40B4-BE49-F238E27FC236}">
                <a16:creationId xmlns:a16="http://schemas.microsoft.com/office/drawing/2014/main" id="{1A284BE3-663D-42B9-937F-7007C98C8F46}"/>
              </a:ext>
            </a:extLst>
          </p:cNvPr>
          <p:cNvSpPr txBox="1"/>
          <p:nvPr/>
        </p:nvSpPr>
        <p:spPr>
          <a:xfrm>
            <a:off x="0" y="4950619"/>
            <a:ext cx="5700712"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sz="800"/>
              <a:t>https://machinelearningmastery.com/cnn-long-short-term-memory-networks/</a:t>
            </a:r>
          </a:p>
        </p:txBody>
      </p:sp>
      <p:sp>
        <p:nvSpPr>
          <p:cNvPr id="10" name="Hộp Văn bản 9">
            <a:extLst>
              <a:ext uri="{FF2B5EF4-FFF2-40B4-BE49-F238E27FC236}">
                <a16:creationId xmlns:a16="http://schemas.microsoft.com/office/drawing/2014/main" id="{71F4CBDC-C726-42A8-B8F1-4FA60CD70A91}"/>
              </a:ext>
            </a:extLst>
          </p:cNvPr>
          <p:cNvSpPr txBox="1"/>
          <p:nvPr/>
        </p:nvSpPr>
        <p:spPr>
          <a:xfrm>
            <a:off x="7365206" y="121445"/>
            <a:ext cx="14930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t>(64,5,128,128,1)</a:t>
            </a:r>
          </a:p>
        </p:txBody>
      </p:sp>
      <p:sp>
        <p:nvSpPr>
          <p:cNvPr id="11" name="Hộp Văn bản 10">
            <a:extLst>
              <a:ext uri="{FF2B5EF4-FFF2-40B4-BE49-F238E27FC236}">
                <a16:creationId xmlns:a16="http://schemas.microsoft.com/office/drawing/2014/main" id="{1CAC55B4-E689-4000-9F90-45AACE33864D}"/>
              </a:ext>
            </a:extLst>
          </p:cNvPr>
          <p:cNvSpPr txBox="1"/>
          <p:nvPr/>
        </p:nvSpPr>
        <p:spPr>
          <a:xfrm>
            <a:off x="7915275" y="4393406"/>
            <a:ext cx="14930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t>(4,1)</a:t>
            </a:r>
          </a:p>
        </p:txBody>
      </p:sp>
    </p:spTree>
    <p:extLst>
      <p:ext uri="{BB962C8B-B14F-4D97-AF65-F5344CB8AC3E}">
        <p14:creationId xmlns:p14="http://schemas.microsoft.com/office/powerpoint/2010/main" val="4039284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ộp Văn bản 5">
            <a:extLst>
              <a:ext uri="{FF2B5EF4-FFF2-40B4-BE49-F238E27FC236}">
                <a16:creationId xmlns:a16="http://schemas.microsoft.com/office/drawing/2014/main" id="{265436F9-8316-416D-90FC-C9E796865440}"/>
              </a:ext>
            </a:extLst>
          </p:cNvPr>
          <p:cNvSpPr txBox="1"/>
          <p:nvPr/>
        </p:nvSpPr>
        <p:spPr>
          <a:xfrm>
            <a:off x="578898" y="568365"/>
            <a:ext cx="7816813" cy="4462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500" b="1" err="1">
                <a:solidFill>
                  <a:schemeClr val="tx1">
                    <a:lumMod val="95000"/>
                    <a:lumOff val="5000"/>
                  </a:schemeClr>
                </a:solidFill>
              </a:rPr>
              <a:t>Huấn</a:t>
            </a:r>
            <a:r>
              <a:rPr lang="vi-VN" sz="2500" b="1">
                <a:solidFill>
                  <a:schemeClr val="tx1">
                    <a:lumMod val="95000"/>
                    <a:lumOff val="5000"/>
                  </a:schemeClr>
                </a:solidFill>
              </a:rPr>
              <a:t> </a:t>
            </a:r>
            <a:r>
              <a:rPr lang="vi-VN" sz="2500" b="1" err="1">
                <a:solidFill>
                  <a:schemeClr val="tx1">
                    <a:lumMod val="95000"/>
                    <a:lumOff val="5000"/>
                  </a:schemeClr>
                </a:solidFill>
              </a:rPr>
              <a:t>luyện</a:t>
            </a:r>
            <a:r>
              <a:rPr lang="vi-VN" sz="2500" b="1">
                <a:solidFill>
                  <a:schemeClr val="tx1">
                    <a:lumMod val="95000"/>
                    <a:lumOff val="5000"/>
                  </a:schemeClr>
                </a:solidFill>
              </a:rPr>
              <a:t> mô </a:t>
            </a:r>
            <a:r>
              <a:rPr lang="vi-VN" sz="2500" b="1" err="1">
                <a:solidFill>
                  <a:schemeClr val="tx1">
                    <a:lumMod val="95000"/>
                    <a:lumOff val="5000"/>
                  </a:schemeClr>
                </a:solidFill>
              </a:rPr>
              <a:t>hình</a:t>
            </a:r>
            <a:endParaRPr lang="vi-VN" err="1">
              <a:solidFill>
                <a:schemeClr val="tx1">
                  <a:lumMod val="95000"/>
                  <a:lumOff val="5000"/>
                </a:schemeClr>
              </a:solidFill>
            </a:endParaRPr>
          </a:p>
          <a:p>
            <a:endParaRPr lang="vi-VN" sz="2500" b="1">
              <a:solidFill>
                <a:schemeClr val="tx1">
                  <a:lumMod val="95000"/>
                  <a:lumOff val="5000"/>
                </a:schemeClr>
              </a:solidFill>
            </a:endParaRPr>
          </a:p>
          <a:p>
            <a:r>
              <a:rPr lang="vi-VN" sz="2000">
                <a:solidFill>
                  <a:schemeClr val="tx1">
                    <a:lumMod val="95000"/>
                    <a:lumOff val="5000"/>
                  </a:schemeClr>
                </a:solidFill>
              </a:rPr>
              <a:t>UITEMO </a:t>
            </a:r>
            <a:r>
              <a:rPr lang="vi-VN" sz="2000" err="1">
                <a:solidFill>
                  <a:schemeClr val="tx1">
                    <a:lumMod val="95000"/>
                    <a:lumOff val="5000"/>
                  </a:schemeClr>
                </a:solidFill>
              </a:rPr>
              <a:t>dataset</a:t>
            </a:r>
            <a:r>
              <a:rPr lang="vi-VN" sz="2000">
                <a:solidFill>
                  <a:schemeClr val="tx1">
                    <a:lumMod val="95000"/>
                    <a:lumOff val="5000"/>
                  </a:schemeClr>
                </a:solidFill>
              </a:rPr>
              <a:t>:  400 </a:t>
            </a:r>
            <a:r>
              <a:rPr lang="vi-VN" sz="2000" err="1">
                <a:solidFill>
                  <a:schemeClr val="tx1">
                    <a:lumMod val="95000"/>
                    <a:lumOff val="5000"/>
                  </a:schemeClr>
                </a:solidFill>
              </a:rPr>
              <a:t>sample</a:t>
            </a:r>
            <a:r>
              <a:rPr lang="vi-VN" sz="2000">
                <a:solidFill>
                  <a:schemeClr val="tx1">
                    <a:lumMod val="95000"/>
                    <a:lumOff val="5000"/>
                  </a:schemeClr>
                </a:solidFill>
              </a:rPr>
              <a:t> </a:t>
            </a:r>
            <a:endParaRPr lang="vi-VN" sz="2000" b="1">
              <a:solidFill>
                <a:schemeClr val="tx1">
                  <a:lumMod val="95000"/>
                  <a:lumOff val="5000"/>
                </a:schemeClr>
              </a:solidFill>
            </a:endParaRPr>
          </a:p>
          <a:p>
            <a:r>
              <a:rPr lang="vi-VN" sz="2000">
                <a:solidFill>
                  <a:schemeClr val="tx1">
                    <a:lumMod val="95000"/>
                    <a:lumOff val="5000"/>
                  </a:schemeClr>
                </a:solidFill>
              </a:rPr>
              <a:t>RAVDESS </a:t>
            </a:r>
            <a:r>
              <a:rPr lang="vi-VN" sz="2000" err="1">
                <a:solidFill>
                  <a:schemeClr val="tx1">
                    <a:lumMod val="95000"/>
                    <a:lumOff val="5000"/>
                  </a:schemeClr>
                </a:solidFill>
              </a:rPr>
              <a:t>dataset</a:t>
            </a:r>
            <a:r>
              <a:rPr lang="vi-VN" sz="2000">
                <a:solidFill>
                  <a:schemeClr val="tx1">
                    <a:lumMod val="95000"/>
                    <a:lumOff val="5000"/>
                  </a:schemeClr>
                </a:solidFill>
              </a:rPr>
              <a:t> : 672 sample</a:t>
            </a:r>
          </a:p>
          <a:p>
            <a:endParaRPr lang="vi-VN">
              <a:solidFill>
                <a:schemeClr val="tx1">
                  <a:lumMod val="95000"/>
                  <a:lumOff val="5000"/>
                </a:schemeClr>
              </a:solidFill>
            </a:endParaRPr>
          </a:p>
          <a:p>
            <a:pPr marL="342900" indent="-342900">
              <a:buChar char="•"/>
            </a:pPr>
            <a:r>
              <a:rPr lang="vi-VN" sz="2000" err="1">
                <a:solidFill>
                  <a:schemeClr val="tx1">
                    <a:lumMod val="95000"/>
                    <a:lumOff val="5000"/>
                  </a:schemeClr>
                </a:solidFill>
              </a:rPr>
              <a:t>Vie</a:t>
            </a:r>
            <a:r>
              <a:rPr lang="vi-VN" sz="2000">
                <a:solidFill>
                  <a:schemeClr val="tx1">
                    <a:lumMod val="95000"/>
                    <a:lumOff val="5000"/>
                  </a:schemeClr>
                </a:solidFill>
              </a:rPr>
              <a:t> – </a:t>
            </a:r>
            <a:r>
              <a:rPr lang="vi-VN" sz="2000" err="1">
                <a:solidFill>
                  <a:schemeClr val="tx1">
                    <a:lumMod val="95000"/>
                    <a:lumOff val="5000"/>
                  </a:schemeClr>
                </a:solidFill>
              </a:rPr>
              <a:t>Vie</a:t>
            </a:r>
            <a:r>
              <a:rPr lang="vi-VN" sz="2000">
                <a:solidFill>
                  <a:schemeClr val="tx1">
                    <a:lumMod val="95000"/>
                    <a:lumOff val="5000"/>
                  </a:schemeClr>
                </a:solidFill>
              </a:rPr>
              <a:t> </a:t>
            </a:r>
            <a:r>
              <a:rPr lang="vi-VN" sz="2000" err="1">
                <a:solidFill>
                  <a:schemeClr val="tx1">
                    <a:lumMod val="95000"/>
                    <a:lumOff val="5000"/>
                  </a:schemeClr>
                </a:solidFill>
              </a:rPr>
              <a:t>Model</a:t>
            </a:r>
            <a:endParaRPr lang="vi-VN" sz="2000">
              <a:solidFill>
                <a:schemeClr val="tx1">
                  <a:lumMod val="95000"/>
                  <a:lumOff val="5000"/>
                </a:schemeClr>
              </a:solidFill>
            </a:endParaRPr>
          </a:p>
          <a:p>
            <a:r>
              <a:rPr lang="vi-VN" sz="2000">
                <a:solidFill>
                  <a:schemeClr val="tx1">
                    <a:lumMod val="95000"/>
                    <a:lumOff val="5000"/>
                  </a:schemeClr>
                </a:solidFill>
              </a:rPr>
              <a:t>        + </a:t>
            </a:r>
            <a:r>
              <a:rPr lang="vi-VN" sz="2000" err="1">
                <a:solidFill>
                  <a:schemeClr val="tx1">
                    <a:lumMod val="95000"/>
                    <a:lumOff val="5000"/>
                  </a:schemeClr>
                </a:solidFill>
              </a:rPr>
              <a:t>Gồm</a:t>
            </a:r>
            <a:r>
              <a:rPr lang="vi-VN" sz="2000">
                <a:solidFill>
                  <a:schemeClr val="tx1">
                    <a:lumMod val="95000"/>
                    <a:lumOff val="5000"/>
                  </a:schemeClr>
                </a:solidFill>
              </a:rPr>
              <a:t> 320 x 3 (</a:t>
            </a:r>
            <a:r>
              <a:rPr lang="vi-VN" sz="2000" err="1">
                <a:solidFill>
                  <a:schemeClr val="tx1">
                    <a:lumMod val="95000"/>
                    <a:lumOff val="5000"/>
                  </a:schemeClr>
                </a:solidFill>
              </a:rPr>
              <a:t>augment</a:t>
            </a:r>
            <a:r>
              <a:rPr lang="vi-VN" sz="2000">
                <a:solidFill>
                  <a:schemeClr val="tx1">
                    <a:lumMod val="95000"/>
                    <a:lumOff val="5000"/>
                  </a:schemeClr>
                </a:solidFill>
              </a:rPr>
              <a:t>) = 960 </a:t>
            </a:r>
            <a:r>
              <a:rPr lang="vi-VN" sz="2000" err="1">
                <a:solidFill>
                  <a:schemeClr val="tx1">
                    <a:lumMod val="95000"/>
                    <a:lumOff val="5000"/>
                  </a:schemeClr>
                </a:solidFill>
              </a:rPr>
              <a:t>training</a:t>
            </a:r>
            <a:r>
              <a:rPr lang="vi-VN" sz="2000">
                <a:solidFill>
                  <a:schemeClr val="tx1">
                    <a:lumMod val="95000"/>
                    <a:lumOff val="5000"/>
                  </a:schemeClr>
                </a:solidFill>
              </a:rPr>
              <a:t> </a:t>
            </a:r>
            <a:r>
              <a:rPr lang="vi-VN" sz="2000" err="1">
                <a:solidFill>
                  <a:schemeClr val="tx1">
                    <a:lumMod val="95000"/>
                    <a:lumOff val="5000"/>
                  </a:schemeClr>
                </a:solidFill>
              </a:rPr>
              <a:t>sample</a:t>
            </a:r>
            <a:endParaRPr lang="vi-VN" sz="2000">
              <a:solidFill>
                <a:schemeClr val="tx1">
                  <a:lumMod val="95000"/>
                  <a:lumOff val="5000"/>
                </a:schemeClr>
              </a:solidFill>
            </a:endParaRPr>
          </a:p>
          <a:p>
            <a:r>
              <a:rPr lang="vi-VN" sz="2000">
                <a:solidFill>
                  <a:schemeClr val="tx1">
                    <a:lumMod val="95000"/>
                    <a:lumOff val="5000"/>
                  </a:schemeClr>
                </a:solidFill>
              </a:rPr>
              <a:t>        +  80 </a:t>
            </a:r>
            <a:r>
              <a:rPr lang="vi-VN" sz="2000" err="1">
                <a:solidFill>
                  <a:schemeClr val="tx1">
                    <a:lumMod val="95000"/>
                    <a:lumOff val="5000"/>
                  </a:schemeClr>
                </a:solidFill>
              </a:rPr>
              <a:t>validation</a:t>
            </a:r>
            <a:r>
              <a:rPr lang="vi-VN" sz="2000">
                <a:solidFill>
                  <a:schemeClr val="tx1">
                    <a:lumMod val="95000"/>
                    <a:lumOff val="5000"/>
                  </a:schemeClr>
                </a:solidFill>
              </a:rPr>
              <a:t> </a:t>
            </a:r>
            <a:r>
              <a:rPr lang="vi-VN" sz="2000" err="1">
                <a:solidFill>
                  <a:schemeClr val="tx1">
                    <a:lumMod val="95000"/>
                    <a:lumOff val="5000"/>
                  </a:schemeClr>
                </a:solidFill>
              </a:rPr>
              <a:t>sample</a:t>
            </a:r>
            <a:r>
              <a:rPr lang="vi-VN" sz="2000">
                <a:solidFill>
                  <a:schemeClr val="tx1">
                    <a:lumMod val="95000"/>
                    <a:lumOff val="5000"/>
                  </a:schemeClr>
                </a:solidFill>
              </a:rPr>
              <a:t> </a:t>
            </a:r>
          </a:p>
          <a:p>
            <a:pPr marL="342900" indent="-342900">
              <a:buChar char="•"/>
            </a:pPr>
            <a:r>
              <a:rPr lang="vi-VN" sz="2000">
                <a:solidFill>
                  <a:schemeClr val="tx1">
                    <a:lumMod val="95000"/>
                    <a:lumOff val="5000"/>
                  </a:schemeClr>
                </a:solidFill>
              </a:rPr>
              <a:t>Eng – </a:t>
            </a:r>
            <a:r>
              <a:rPr lang="vi-VN" sz="2000" err="1">
                <a:solidFill>
                  <a:schemeClr val="tx1">
                    <a:lumMod val="95000"/>
                    <a:lumOff val="5000"/>
                  </a:schemeClr>
                </a:solidFill>
              </a:rPr>
              <a:t>Vie</a:t>
            </a:r>
            <a:r>
              <a:rPr lang="vi-VN" sz="2000">
                <a:solidFill>
                  <a:schemeClr val="tx1">
                    <a:lumMod val="95000"/>
                    <a:lumOff val="5000"/>
                  </a:schemeClr>
                </a:solidFill>
              </a:rPr>
              <a:t> </a:t>
            </a:r>
            <a:r>
              <a:rPr lang="vi-VN" sz="2000" err="1">
                <a:solidFill>
                  <a:schemeClr val="tx1">
                    <a:lumMod val="95000"/>
                    <a:lumOff val="5000"/>
                  </a:schemeClr>
                </a:solidFill>
              </a:rPr>
              <a:t>Model</a:t>
            </a:r>
            <a:endParaRPr lang="vi-VN" sz="2000">
              <a:solidFill>
                <a:schemeClr val="tx1">
                  <a:lumMod val="95000"/>
                  <a:lumOff val="5000"/>
                </a:schemeClr>
              </a:solidFill>
            </a:endParaRPr>
          </a:p>
          <a:p>
            <a:r>
              <a:rPr lang="vi-VN" sz="2000">
                <a:solidFill>
                  <a:schemeClr val="tx1">
                    <a:lumMod val="95000"/>
                    <a:lumOff val="5000"/>
                  </a:schemeClr>
                </a:solidFill>
              </a:rPr>
              <a:t>        + 672 x 3 (</a:t>
            </a:r>
            <a:r>
              <a:rPr lang="vi-VN" sz="2000" err="1">
                <a:solidFill>
                  <a:schemeClr val="tx1">
                    <a:lumMod val="95000"/>
                    <a:lumOff val="5000"/>
                  </a:schemeClr>
                </a:solidFill>
              </a:rPr>
              <a:t>augment</a:t>
            </a:r>
            <a:r>
              <a:rPr lang="vi-VN" sz="2000">
                <a:solidFill>
                  <a:schemeClr val="tx1">
                    <a:lumMod val="95000"/>
                    <a:lumOff val="5000"/>
                  </a:schemeClr>
                </a:solidFill>
              </a:rPr>
              <a:t>) = 2016 </a:t>
            </a:r>
            <a:r>
              <a:rPr lang="vi-VN" sz="2000" err="1">
                <a:solidFill>
                  <a:schemeClr val="tx1">
                    <a:lumMod val="95000"/>
                    <a:lumOff val="5000"/>
                  </a:schemeClr>
                </a:solidFill>
              </a:rPr>
              <a:t>training</a:t>
            </a:r>
            <a:r>
              <a:rPr lang="vi-VN" sz="2000">
                <a:solidFill>
                  <a:schemeClr val="tx1">
                    <a:lumMod val="95000"/>
                    <a:lumOff val="5000"/>
                  </a:schemeClr>
                </a:solidFill>
              </a:rPr>
              <a:t> </a:t>
            </a:r>
            <a:r>
              <a:rPr lang="vi-VN" sz="2000" err="1">
                <a:solidFill>
                  <a:schemeClr val="tx1">
                    <a:lumMod val="95000"/>
                    <a:lumOff val="5000"/>
                  </a:schemeClr>
                </a:solidFill>
              </a:rPr>
              <a:t>sample</a:t>
            </a:r>
            <a:r>
              <a:rPr lang="vi-VN" sz="2000">
                <a:solidFill>
                  <a:schemeClr val="tx1">
                    <a:lumMod val="95000"/>
                    <a:lumOff val="5000"/>
                  </a:schemeClr>
                </a:solidFill>
              </a:rPr>
              <a:t> </a:t>
            </a:r>
          </a:p>
          <a:p>
            <a:r>
              <a:rPr lang="vi-VN" sz="2000">
                <a:solidFill>
                  <a:schemeClr val="tx1">
                    <a:lumMod val="95000"/>
                    <a:lumOff val="5000"/>
                  </a:schemeClr>
                </a:solidFill>
              </a:rPr>
              <a:t>        + 400 </a:t>
            </a:r>
            <a:r>
              <a:rPr lang="vi-VN" sz="2000" err="1">
                <a:solidFill>
                  <a:schemeClr val="tx1">
                    <a:lumMod val="95000"/>
                    <a:lumOff val="5000"/>
                  </a:schemeClr>
                </a:solidFill>
              </a:rPr>
              <a:t>validation</a:t>
            </a:r>
            <a:r>
              <a:rPr lang="vi-VN" sz="2000">
                <a:solidFill>
                  <a:schemeClr val="tx1">
                    <a:lumMod val="95000"/>
                    <a:lumOff val="5000"/>
                  </a:schemeClr>
                </a:solidFill>
              </a:rPr>
              <a:t> </a:t>
            </a:r>
            <a:r>
              <a:rPr lang="vi-VN" sz="2000" err="1">
                <a:solidFill>
                  <a:schemeClr val="tx1">
                    <a:lumMod val="95000"/>
                    <a:lumOff val="5000"/>
                  </a:schemeClr>
                </a:solidFill>
              </a:rPr>
              <a:t>sample</a:t>
            </a:r>
            <a:endParaRPr lang="vi-VN" sz="2000">
              <a:solidFill>
                <a:schemeClr val="tx1">
                  <a:lumMod val="95000"/>
                  <a:lumOff val="5000"/>
                </a:schemeClr>
              </a:solidFill>
            </a:endParaRPr>
          </a:p>
          <a:p>
            <a:pPr marL="342900" indent="-342900">
              <a:buChar char="•"/>
            </a:pPr>
            <a:r>
              <a:rPr lang="vi-VN" sz="2000" err="1">
                <a:solidFill>
                  <a:schemeClr val="tx1">
                    <a:lumMod val="95000"/>
                    <a:lumOff val="5000"/>
                  </a:schemeClr>
                </a:solidFill>
              </a:rPr>
              <a:t>Combined</a:t>
            </a:r>
            <a:r>
              <a:rPr lang="vi-VN" sz="2000">
                <a:solidFill>
                  <a:schemeClr val="tx1">
                    <a:lumMod val="95000"/>
                    <a:lumOff val="5000"/>
                  </a:schemeClr>
                </a:solidFill>
              </a:rPr>
              <a:t> Eng-</a:t>
            </a:r>
            <a:r>
              <a:rPr lang="vi-VN" sz="2000" err="1">
                <a:solidFill>
                  <a:schemeClr val="tx1">
                    <a:lumMod val="95000"/>
                    <a:lumOff val="5000"/>
                  </a:schemeClr>
                </a:solidFill>
              </a:rPr>
              <a:t>Vie</a:t>
            </a:r>
            <a:r>
              <a:rPr lang="vi-VN" sz="2000">
                <a:solidFill>
                  <a:schemeClr val="tx1">
                    <a:lumMod val="95000"/>
                    <a:lumOff val="5000"/>
                  </a:schemeClr>
                </a:solidFill>
              </a:rPr>
              <a:t> </a:t>
            </a:r>
            <a:r>
              <a:rPr lang="vi-VN" sz="2000" err="1">
                <a:solidFill>
                  <a:schemeClr val="tx1">
                    <a:lumMod val="95000"/>
                    <a:lumOff val="5000"/>
                  </a:schemeClr>
                </a:solidFill>
              </a:rPr>
              <a:t>Model</a:t>
            </a:r>
            <a:endParaRPr lang="vi-VN" sz="2000">
              <a:solidFill>
                <a:schemeClr val="tx1">
                  <a:lumMod val="95000"/>
                  <a:lumOff val="5000"/>
                </a:schemeClr>
              </a:solidFill>
            </a:endParaRPr>
          </a:p>
          <a:p>
            <a:r>
              <a:rPr lang="vi-VN" sz="2000" b="1">
                <a:solidFill>
                  <a:schemeClr val="tx1">
                    <a:lumMod val="95000"/>
                    <a:lumOff val="5000"/>
                  </a:schemeClr>
                </a:solidFill>
              </a:rPr>
              <a:t>        </a:t>
            </a:r>
            <a:r>
              <a:rPr lang="vi-VN" sz="2000">
                <a:solidFill>
                  <a:schemeClr val="tx1">
                    <a:lumMod val="95000"/>
                    <a:lumOff val="5000"/>
                  </a:schemeClr>
                </a:solidFill>
              </a:rPr>
              <a:t>+</a:t>
            </a:r>
            <a:r>
              <a:rPr lang="vi-VN" sz="2000" b="1">
                <a:solidFill>
                  <a:schemeClr val="tx1">
                    <a:lumMod val="95000"/>
                    <a:lumOff val="5000"/>
                  </a:schemeClr>
                </a:solidFill>
              </a:rPr>
              <a:t> (</a:t>
            </a:r>
            <a:r>
              <a:rPr lang="vi-VN" sz="2000">
                <a:solidFill>
                  <a:schemeClr val="tx1">
                    <a:lumMod val="95000"/>
                    <a:lumOff val="5000"/>
                  </a:schemeClr>
                </a:solidFill>
              </a:rPr>
              <a:t>672 + 320) x 3 = 2976 </a:t>
            </a:r>
            <a:r>
              <a:rPr lang="vi-VN" sz="2000" err="1">
                <a:solidFill>
                  <a:schemeClr val="tx1">
                    <a:lumMod val="95000"/>
                    <a:lumOff val="5000"/>
                  </a:schemeClr>
                </a:solidFill>
              </a:rPr>
              <a:t>training</a:t>
            </a:r>
            <a:r>
              <a:rPr lang="vi-VN" sz="2000">
                <a:solidFill>
                  <a:schemeClr val="tx1">
                    <a:lumMod val="95000"/>
                    <a:lumOff val="5000"/>
                  </a:schemeClr>
                </a:solidFill>
              </a:rPr>
              <a:t> </a:t>
            </a:r>
            <a:r>
              <a:rPr lang="vi-VN" sz="2000" err="1">
                <a:solidFill>
                  <a:schemeClr val="tx1">
                    <a:lumMod val="95000"/>
                    <a:lumOff val="5000"/>
                  </a:schemeClr>
                </a:solidFill>
              </a:rPr>
              <a:t>sample</a:t>
            </a:r>
            <a:endParaRPr lang="vi-VN" sz="2000">
              <a:solidFill>
                <a:schemeClr val="tx1">
                  <a:lumMod val="95000"/>
                  <a:lumOff val="5000"/>
                </a:schemeClr>
              </a:solidFill>
            </a:endParaRPr>
          </a:p>
          <a:p>
            <a:r>
              <a:rPr lang="vi-VN" sz="2000">
                <a:solidFill>
                  <a:schemeClr val="tx1">
                    <a:lumMod val="95000"/>
                    <a:lumOff val="5000"/>
                  </a:schemeClr>
                </a:solidFill>
              </a:rPr>
              <a:t>        + 80 </a:t>
            </a:r>
            <a:r>
              <a:rPr lang="vi-VN" sz="2000" err="1">
                <a:solidFill>
                  <a:schemeClr val="tx1">
                    <a:lumMod val="95000"/>
                    <a:lumOff val="5000"/>
                  </a:schemeClr>
                </a:solidFill>
              </a:rPr>
              <a:t>validation</a:t>
            </a:r>
            <a:r>
              <a:rPr lang="vi-VN" sz="2000">
                <a:solidFill>
                  <a:schemeClr val="tx1">
                    <a:lumMod val="95000"/>
                    <a:lumOff val="5000"/>
                  </a:schemeClr>
                </a:solidFill>
              </a:rPr>
              <a:t> </a:t>
            </a:r>
            <a:r>
              <a:rPr lang="vi-VN" sz="2000" err="1">
                <a:solidFill>
                  <a:schemeClr val="tx1">
                    <a:lumMod val="95000"/>
                    <a:lumOff val="5000"/>
                  </a:schemeClr>
                </a:solidFill>
              </a:rPr>
              <a:t>sample</a:t>
            </a:r>
            <a:endParaRPr lang="vi-VN" sz="2000">
              <a:solidFill>
                <a:schemeClr val="tx1">
                  <a:lumMod val="95000"/>
                  <a:lumOff val="5000"/>
                </a:schemeClr>
              </a:solidFill>
            </a:endParaRPr>
          </a:p>
        </p:txBody>
      </p:sp>
      <p:sp>
        <p:nvSpPr>
          <p:cNvPr id="2" name="Google Shape;248;p40">
            <a:extLst>
              <a:ext uri="{FF2B5EF4-FFF2-40B4-BE49-F238E27FC236}">
                <a16:creationId xmlns:a16="http://schemas.microsoft.com/office/drawing/2014/main" id="{D7B78526-8249-49F3-BEE8-2BC95FCDF5AB}"/>
              </a:ext>
            </a:extLst>
          </p:cNvPr>
          <p:cNvSpPr txBox="1">
            <a:spLocks/>
          </p:cNvSpPr>
          <p:nvPr/>
        </p:nvSpPr>
        <p:spPr>
          <a:xfrm>
            <a:off x="2074293" y="84681"/>
            <a:ext cx="5213985" cy="7321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altLang="en-GB" sz="2600">
                <a:solidFill>
                  <a:srgbClr val="0070C0"/>
                </a:solidFill>
                <a:latin typeface="Arial"/>
                <a:cs typeface="Times New Roman"/>
              </a:rPr>
              <a:t>Deep Learning Based</a:t>
            </a:r>
          </a:p>
        </p:txBody>
      </p:sp>
      <p:sp>
        <p:nvSpPr>
          <p:cNvPr id="3" name="Hộp Văn bản 2">
            <a:extLst>
              <a:ext uri="{FF2B5EF4-FFF2-40B4-BE49-F238E27FC236}">
                <a16:creationId xmlns:a16="http://schemas.microsoft.com/office/drawing/2014/main" id="{009FBF55-F52E-4928-937B-660B1343A00D}"/>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36</a:t>
            </a:r>
          </a:p>
        </p:txBody>
      </p:sp>
    </p:spTree>
    <p:extLst>
      <p:ext uri="{BB962C8B-B14F-4D97-AF65-F5344CB8AC3E}">
        <p14:creationId xmlns:p14="http://schemas.microsoft.com/office/powerpoint/2010/main" val="599388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8;p40">
            <a:extLst>
              <a:ext uri="{FF2B5EF4-FFF2-40B4-BE49-F238E27FC236}">
                <a16:creationId xmlns:a16="http://schemas.microsoft.com/office/drawing/2014/main" id="{24097620-5210-4CE6-841C-5231343F6489}"/>
              </a:ext>
            </a:extLst>
          </p:cNvPr>
          <p:cNvSpPr txBox="1">
            <a:spLocks/>
          </p:cNvSpPr>
          <p:nvPr/>
        </p:nvSpPr>
        <p:spPr>
          <a:xfrm>
            <a:off x="2183896" y="45537"/>
            <a:ext cx="5213985" cy="7321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altLang="en-GB" sz="2600">
                <a:solidFill>
                  <a:srgbClr val="0070C0"/>
                </a:solidFill>
                <a:latin typeface="Arial"/>
                <a:cs typeface="Times New Roman"/>
              </a:rPr>
              <a:t>Deep Learning Based</a:t>
            </a:r>
          </a:p>
        </p:txBody>
      </p:sp>
      <p:sp>
        <p:nvSpPr>
          <p:cNvPr id="8" name="Hộp Văn bản 7">
            <a:extLst>
              <a:ext uri="{FF2B5EF4-FFF2-40B4-BE49-F238E27FC236}">
                <a16:creationId xmlns:a16="http://schemas.microsoft.com/office/drawing/2014/main" id="{697D5FC3-15FA-44B2-9770-6151F8A9EAC3}"/>
              </a:ext>
            </a:extLst>
          </p:cNvPr>
          <p:cNvSpPr txBox="1"/>
          <p:nvPr/>
        </p:nvSpPr>
        <p:spPr>
          <a:xfrm>
            <a:off x="774411" y="524586"/>
            <a:ext cx="7290432"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500" b="1">
                <a:solidFill>
                  <a:schemeClr val="tx1">
                    <a:lumMod val="95000"/>
                    <a:lumOff val="5000"/>
                  </a:schemeClr>
                </a:solidFill>
              </a:rPr>
              <a:t>Đánh giá</a:t>
            </a:r>
          </a:p>
          <a:p>
            <a:endParaRPr lang="vi-VN" sz="2500" b="1">
              <a:solidFill>
                <a:srgbClr val="002060"/>
              </a:solidFill>
            </a:endParaRPr>
          </a:p>
          <a:p>
            <a:endParaRPr lang="vi-VN" sz="2000">
              <a:solidFill>
                <a:schemeClr val="tx1"/>
              </a:solidFill>
            </a:endParaRPr>
          </a:p>
          <a:p>
            <a:endParaRPr lang="vi-VN" sz="2000">
              <a:solidFill>
                <a:schemeClr val="tx1"/>
              </a:solidFill>
            </a:endParaRPr>
          </a:p>
          <a:p>
            <a:pPr marL="342900" indent="-342900">
              <a:buFont typeface="Arial" panose="020B0604020202020204"/>
              <a:buChar char="•"/>
            </a:pPr>
            <a:endParaRPr lang="vi-VN" sz="2000" b="1"/>
          </a:p>
          <a:p>
            <a:pPr marL="342900" indent="-342900">
              <a:buFont typeface="Arial" panose="020B0604020202020204"/>
              <a:buChar char="•"/>
            </a:pPr>
            <a:endParaRPr lang="vi-VN" sz="2000" b="1"/>
          </a:p>
          <a:p>
            <a:pPr marL="342900" indent="-342900">
              <a:buFont typeface="Wingdings" panose="020B0604020202020204"/>
              <a:buChar char="Ø"/>
            </a:pPr>
            <a:endParaRPr lang="vi-VN" sz="2000"/>
          </a:p>
          <a:p>
            <a:endParaRPr lang="vi-VN" sz="2000">
              <a:solidFill>
                <a:srgbClr val="002060"/>
              </a:solidFill>
            </a:endParaRPr>
          </a:p>
          <a:p>
            <a:endParaRPr lang="vi-VN" sz="2000">
              <a:solidFill>
                <a:srgbClr val="002060"/>
              </a:solidFill>
            </a:endParaRPr>
          </a:p>
          <a:p>
            <a:endParaRPr lang="vi-VN" sz="2000">
              <a:solidFill>
                <a:srgbClr val="002060"/>
              </a:solidFill>
            </a:endParaRPr>
          </a:p>
          <a:p>
            <a:endParaRPr lang="vi-VN" sz="2000">
              <a:solidFill>
                <a:srgbClr val="002060"/>
              </a:solidFill>
            </a:endParaRPr>
          </a:p>
        </p:txBody>
      </p:sp>
      <p:graphicFrame>
        <p:nvGraphicFramePr>
          <p:cNvPr id="10" name="Bảng 10">
            <a:extLst>
              <a:ext uri="{FF2B5EF4-FFF2-40B4-BE49-F238E27FC236}">
                <a16:creationId xmlns:a16="http://schemas.microsoft.com/office/drawing/2014/main" id="{D03CAEA8-EC84-4AC1-A454-7EA6EB0635D4}"/>
              </a:ext>
            </a:extLst>
          </p:cNvPr>
          <p:cNvGraphicFramePr>
            <a:graphicFrameLocks noGrp="1"/>
          </p:cNvGraphicFramePr>
          <p:nvPr>
            <p:extLst>
              <p:ext uri="{D42A27DB-BD31-4B8C-83A1-F6EECF244321}">
                <p14:modId xmlns:p14="http://schemas.microsoft.com/office/powerpoint/2010/main" val="204437116"/>
              </p:ext>
            </p:extLst>
          </p:nvPr>
        </p:nvGraphicFramePr>
        <p:xfrm>
          <a:off x="1451099" y="1442375"/>
          <a:ext cx="6257967" cy="2509730"/>
        </p:xfrm>
        <a:graphic>
          <a:graphicData uri="http://schemas.openxmlformats.org/drawingml/2006/table">
            <a:tbl>
              <a:tblPr firstRow="1" bandRow="1">
                <a:tableStyleId>{5C22544A-7EE6-4342-B048-85BDC9FD1C3A}</a:tableStyleId>
              </a:tblPr>
              <a:tblGrid>
                <a:gridCol w="1272638">
                  <a:extLst>
                    <a:ext uri="{9D8B030D-6E8A-4147-A177-3AD203B41FA5}">
                      <a16:colId xmlns:a16="http://schemas.microsoft.com/office/drawing/2014/main" val="3147410822"/>
                    </a:ext>
                  </a:extLst>
                </a:gridCol>
                <a:gridCol w="1272638">
                  <a:extLst>
                    <a:ext uri="{9D8B030D-6E8A-4147-A177-3AD203B41FA5}">
                      <a16:colId xmlns:a16="http://schemas.microsoft.com/office/drawing/2014/main" val="1663220100"/>
                    </a:ext>
                  </a:extLst>
                </a:gridCol>
                <a:gridCol w="1272638">
                  <a:extLst>
                    <a:ext uri="{9D8B030D-6E8A-4147-A177-3AD203B41FA5}">
                      <a16:colId xmlns:a16="http://schemas.microsoft.com/office/drawing/2014/main" val="3959728470"/>
                    </a:ext>
                  </a:extLst>
                </a:gridCol>
                <a:gridCol w="1272638">
                  <a:extLst>
                    <a:ext uri="{9D8B030D-6E8A-4147-A177-3AD203B41FA5}">
                      <a16:colId xmlns:a16="http://schemas.microsoft.com/office/drawing/2014/main" val="989658804"/>
                    </a:ext>
                  </a:extLst>
                </a:gridCol>
                <a:gridCol w="1167415">
                  <a:extLst>
                    <a:ext uri="{9D8B030D-6E8A-4147-A177-3AD203B41FA5}">
                      <a16:colId xmlns:a16="http://schemas.microsoft.com/office/drawing/2014/main" val="1741555879"/>
                    </a:ext>
                  </a:extLst>
                </a:gridCol>
              </a:tblGrid>
              <a:tr h="625100">
                <a:tc>
                  <a:txBody>
                    <a:bodyPr/>
                    <a:lstStyle/>
                    <a:p>
                      <a:pPr algn="ctr"/>
                      <a:r>
                        <a:rPr lang="vi-VN" sz="1800" err="1">
                          <a:solidFill>
                            <a:schemeClr val="tx1"/>
                          </a:solidFill>
                          <a:latin typeface="Arial"/>
                        </a:rPr>
                        <a:t>Model</a:t>
                      </a:r>
                    </a:p>
                  </a:txBody>
                  <a:tcPr/>
                </a:tc>
                <a:tc>
                  <a:txBody>
                    <a:bodyPr/>
                    <a:lstStyle/>
                    <a:p>
                      <a:pPr algn="ctr"/>
                      <a:r>
                        <a:rPr lang="vi-VN" sz="1800" err="1">
                          <a:solidFill>
                            <a:schemeClr val="tx1"/>
                          </a:solidFill>
                          <a:latin typeface="Arial"/>
                        </a:rPr>
                        <a:t>Acc</a:t>
                      </a:r>
                    </a:p>
                  </a:txBody>
                  <a:tcPr/>
                </a:tc>
                <a:tc>
                  <a:txBody>
                    <a:bodyPr/>
                    <a:lstStyle/>
                    <a:p>
                      <a:pPr algn="ctr"/>
                      <a:r>
                        <a:rPr lang="vi-VN" sz="1800" err="1">
                          <a:solidFill>
                            <a:schemeClr val="tx1"/>
                          </a:solidFill>
                          <a:latin typeface="Arial"/>
                        </a:rPr>
                        <a:t>Precision</a:t>
                      </a:r>
                    </a:p>
                  </a:txBody>
                  <a:tcPr/>
                </a:tc>
                <a:tc>
                  <a:txBody>
                    <a:bodyPr/>
                    <a:lstStyle/>
                    <a:p>
                      <a:pPr algn="ctr"/>
                      <a:r>
                        <a:rPr lang="vi-VN" sz="1800" err="1">
                          <a:solidFill>
                            <a:schemeClr val="tx1"/>
                          </a:solidFill>
                          <a:latin typeface="Arial"/>
                        </a:rPr>
                        <a:t>Recall</a:t>
                      </a:r>
                    </a:p>
                  </a:txBody>
                  <a:tcPr/>
                </a:tc>
                <a:tc>
                  <a:txBody>
                    <a:bodyPr/>
                    <a:lstStyle/>
                    <a:p>
                      <a:pPr algn="ctr"/>
                      <a:r>
                        <a:rPr lang="vi-VN" sz="1800">
                          <a:solidFill>
                            <a:schemeClr val="tx1"/>
                          </a:solidFill>
                          <a:latin typeface="Arial"/>
                        </a:rPr>
                        <a:t>F1-score</a:t>
                      </a:r>
                    </a:p>
                  </a:txBody>
                  <a:tcPr/>
                </a:tc>
                <a:extLst>
                  <a:ext uri="{0D108BD9-81ED-4DB2-BD59-A6C34878D82A}">
                    <a16:rowId xmlns:a16="http://schemas.microsoft.com/office/drawing/2014/main" val="1619866692"/>
                  </a:ext>
                </a:extLst>
              </a:tr>
              <a:tr h="625100">
                <a:tc>
                  <a:txBody>
                    <a:bodyPr/>
                    <a:lstStyle/>
                    <a:p>
                      <a:pPr algn="ctr"/>
                      <a:r>
                        <a:rPr lang="vi-VN" sz="1800" b="0" err="1">
                          <a:solidFill>
                            <a:schemeClr val="tx1"/>
                          </a:solidFill>
                          <a:latin typeface="Arial"/>
                        </a:rPr>
                        <a:t>Vie</a:t>
                      </a:r>
                      <a:r>
                        <a:rPr lang="vi-VN" sz="1800" b="0">
                          <a:solidFill>
                            <a:schemeClr val="tx1"/>
                          </a:solidFill>
                          <a:latin typeface="Arial"/>
                        </a:rPr>
                        <a:t> - </a:t>
                      </a:r>
                      <a:r>
                        <a:rPr lang="vi-VN" sz="1800" b="0" err="1">
                          <a:solidFill>
                            <a:schemeClr val="tx1"/>
                          </a:solidFill>
                          <a:latin typeface="Arial"/>
                        </a:rPr>
                        <a:t>Vie</a:t>
                      </a:r>
                      <a:endParaRPr lang="vi-VN" sz="1800" b="0">
                        <a:solidFill>
                          <a:schemeClr val="tx1"/>
                        </a:solidFill>
                        <a:latin typeface="Arial"/>
                      </a:endParaRPr>
                    </a:p>
                  </a:txBody>
                  <a:tcPr/>
                </a:tc>
                <a:tc>
                  <a:txBody>
                    <a:bodyPr/>
                    <a:lstStyle/>
                    <a:p>
                      <a:pPr algn="ctr"/>
                      <a:r>
                        <a:rPr lang="vi-VN" sz="1800" b="0">
                          <a:solidFill>
                            <a:srgbClr val="FF0000"/>
                          </a:solidFill>
                          <a:latin typeface="Arial"/>
                        </a:rPr>
                        <a:t>0.72</a:t>
                      </a:r>
                    </a:p>
                  </a:txBody>
                  <a:tcPr/>
                </a:tc>
                <a:tc>
                  <a:txBody>
                    <a:bodyPr/>
                    <a:lstStyle/>
                    <a:p>
                      <a:pPr algn="ctr"/>
                      <a:r>
                        <a:rPr lang="vi-VN" sz="1800">
                          <a:solidFill>
                            <a:schemeClr val="tx1"/>
                          </a:solidFill>
                          <a:latin typeface="Arial"/>
                        </a:rPr>
                        <a:t>0.71</a:t>
                      </a:r>
                    </a:p>
                  </a:txBody>
                  <a:tcPr/>
                </a:tc>
                <a:tc>
                  <a:txBody>
                    <a:bodyPr/>
                    <a:lstStyle/>
                    <a:p>
                      <a:pPr algn="ctr"/>
                      <a:r>
                        <a:rPr lang="vi-VN" sz="1800">
                          <a:solidFill>
                            <a:srgbClr val="FF0000"/>
                          </a:solidFill>
                          <a:latin typeface="Arial"/>
                        </a:rPr>
                        <a:t>0.73</a:t>
                      </a:r>
                    </a:p>
                  </a:txBody>
                  <a:tcPr/>
                </a:tc>
                <a:tc>
                  <a:txBody>
                    <a:bodyPr/>
                    <a:lstStyle/>
                    <a:p>
                      <a:pPr algn="ctr"/>
                      <a:r>
                        <a:rPr lang="vi-VN" sz="1800">
                          <a:solidFill>
                            <a:schemeClr val="tx1"/>
                          </a:solidFill>
                          <a:latin typeface="Arial"/>
                        </a:rPr>
                        <a:t>0.71</a:t>
                      </a:r>
                      <a:endParaRPr lang="vi-VN" sz="1800">
                        <a:latin typeface="Arial"/>
                      </a:endParaRPr>
                    </a:p>
                  </a:txBody>
                  <a:tcPr/>
                </a:tc>
                <a:extLst>
                  <a:ext uri="{0D108BD9-81ED-4DB2-BD59-A6C34878D82A}">
                    <a16:rowId xmlns:a16="http://schemas.microsoft.com/office/drawing/2014/main" val="3269222674"/>
                  </a:ext>
                </a:extLst>
              </a:tr>
              <a:tr h="625100">
                <a:tc>
                  <a:txBody>
                    <a:bodyPr/>
                    <a:lstStyle/>
                    <a:p>
                      <a:pPr algn="ctr"/>
                      <a:r>
                        <a:rPr lang="vi-VN" sz="1800" b="0">
                          <a:solidFill>
                            <a:schemeClr val="tx1"/>
                          </a:solidFill>
                          <a:latin typeface="Arial"/>
                        </a:rPr>
                        <a:t>Eng - </a:t>
                      </a:r>
                      <a:r>
                        <a:rPr lang="vi-VN" sz="1800" b="0" err="1">
                          <a:solidFill>
                            <a:schemeClr val="tx1"/>
                          </a:solidFill>
                          <a:latin typeface="Arial"/>
                        </a:rPr>
                        <a:t>Vie</a:t>
                      </a:r>
                    </a:p>
                  </a:txBody>
                  <a:tcPr/>
                </a:tc>
                <a:tc>
                  <a:txBody>
                    <a:bodyPr/>
                    <a:lstStyle/>
                    <a:p>
                      <a:pPr algn="ctr"/>
                      <a:r>
                        <a:rPr lang="vi-VN" sz="1800">
                          <a:solidFill>
                            <a:schemeClr val="tx1"/>
                          </a:solidFill>
                          <a:latin typeface="Arial"/>
                        </a:rPr>
                        <a:t>0.39</a:t>
                      </a:r>
                    </a:p>
                  </a:txBody>
                  <a:tcPr/>
                </a:tc>
                <a:tc>
                  <a:txBody>
                    <a:bodyPr/>
                    <a:lstStyle/>
                    <a:p>
                      <a:pPr algn="ctr"/>
                      <a:r>
                        <a:rPr lang="vi-VN" sz="1800">
                          <a:solidFill>
                            <a:schemeClr val="tx1"/>
                          </a:solidFill>
                          <a:latin typeface="Arial"/>
                        </a:rPr>
                        <a:t>0.37</a:t>
                      </a:r>
                    </a:p>
                  </a:txBody>
                  <a:tcPr/>
                </a:tc>
                <a:tc>
                  <a:txBody>
                    <a:bodyPr/>
                    <a:lstStyle/>
                    <a:p>
                      <a:pPr algn="ctr"/>
                      <a:r>
                        <a:rPr lang="vi-VN" sz="1800">
                          <a:solidFill>
                            <a:schemeClr val="tx1"/>
                          </a:solidFill>
                          <a:latin typeface="Arial"/>
                        </a:rPr>
                        <a:t>0.38</a:t>
                      </a:r>
                    </a:p>
                  </a:txBody>
                  <a:tcPr/>
                </a:tc>
                <a:tc>
                  <a:txBody>
                    <a:bodyPr/>
                    <a:lstStyle/>
                    <a:p>
                      <a:pPr algn="ctr"/>
                      <a:r>
                        <a:rPr lang="vi-VN" sz="1800">
                          <a:solidFill>
                            <a:schemeClr val="tx1"/>
                          </a:solidFill>
                          <a:latin typeface="Arial"/>
                        </a:rPr>
                        <a:t>0.35</a:t>
                      </a:r>
                    </a:p>
                  </a:txBody>
                  <a:tcPr/>
                </a:tc>
                <a:extLst>
                  <a:ext uri="{0D108BD9-81ED-4DB2-BD59-A6C34878D82A}">
                    <a16:rowId xmlns:a16="http://schemas.microsoft.com/office/drawing/2014/main" val="512771082"/>
                  </a:ext>
                </a:extLst>
              </a:tr>
              <a:tr h="634430">
                <a:tc>
                  <a:txBody>
                    <a:bodyPr/>
                    <a:lstStyle/>
                    <a:p>
                      <a:pPr algn="ctr"/>
                      <a:r>
                        <a:rPr lang="vi-VN" sz="1800" b="0" err="1">
                          <a:solidFill>
                            <a:schemeClr val="tx1"/>
                          </a:solidFill>
                          <a:latin typeface="Arial"/>
                        </a:rPr>
                        <a:t>Combined</a:t>
                      </a:r>
                    </a:p>
                  </a:txBody>
                  <a:tcPr/>
                </a:tc>
                <a:tc>
                  <a:txBody>
                    <a:bodyPr/>
                    <a:lstStyle/>
                    <a:p>
                      <a:pPr algn="ctr"/>
                      <a:r>
                        <a:rPr lang="vi-VN" sz="1800">
                          <a:solidFill>
                            <a:schemeClr val="tx1"/>
                          </a:solidFill>
                          <a:latin typeface="Arial"/>
                        </a:rPr>
                        <a:t>0.7</a:t>
                      </a:r>
                    </a:p>
                  </a:txBody>
                  <a:tcPr/>
                </a:tc>
                <a:tc>
                  <a:txBody>
                    <a:bodyPr/>
                    <a:lstStyle/>
                    <a:p>
                      <a:pPr algn="ctr"/>
                      <a:r>
                        <a:rPr lang="vi-VN" sz="1800">
                          <a:solidFill>
                            <a:srgbClr val="FF0000"/>
                          </a:solidFill>
                          <a:latin typeface="Arial"/>
                        </a:rPr>
                        <a:t>0.72</a:t>
                      </a:r>
                    </a:p>
                  </a:txBody>
                  <a:tcPr/>
                </a:tc>
                <a:tc>
                  <a:txBody>
                    <a:bodyPr/>
                    <a:lstStyle/>
                    <a:p>
                      <a:pPr algn="ctr"/>
                      <a:r>
                        <a:rPr lang="vi-VN" sz="1800">
                          <a:solidFill>
                            <a:schemeClr val="tx1"/>
                          </a:solidFill>
                          <a:latin typeface="Arial"/>
                        </a:rPr>
                        <a:t>0.71</a:t>
                      </a:r>
                    </a:p>
                  </a:txBody>
                  <a:tcPr/>
                </a:tc>
                <a:tc>
                  <a:txBody>
                    <a:bodyPr/>
                    <a:lstStyle/>
                    <a:p>
                      <a:pPr algn="ctr"/>
                      <a:r>
                        <a:rPr lang="vi-VN" sz="1800">
                          <a:solidFill>
                            <a:schemeClr val="tx1"/>
                          </a:solidFill>
                          <a:latin typeface="Arial"/>
                        </a:rPr>
                        <a:t>0.71</a:t>
                      </a:r>
                    </a:p>
                  </a:txBody>
                  <a:tcPr/>
                </a:tc>
                <a:extLst>
                  <a:ext uri="{0D108BD9-81ED-4DB2-BD59-A6C34878D82A}">
                    <a16:rowId xmlns:a16="http://schemas.microsoft.com/office/drawing/2014/main" val="381522506"/>
                  </a:ext>
                </a:extLst>
              </a:tr>
            </a:tbl>
          </a:graphicData>
        </a:graphic>
      </p:graphicFrame>
      <p:sp>
        <p:nvSpPr>
          <p:cNvPr id="4" name="Hộp Văn bản 3">
            <a:extLst>
              <a:ext uri="{FF2B5EF4-FFF2-40B4-BE49-F238E27FC236}">
                <a16:creationId xmlns:a16="http://schemas.microsoft.com/office/drawing/2014/main" id="{CBE2CF8A-6F1B-46A4-9E82-235E6FE936E7}"/>
              </a:ext>
            </a:extLst>
          </p:cNvPr>
          <p:cNvSpPr txBox="1"/>
          <p:nvPr/>
        </p:nvSpPr>
        <p:spPr>
          <a:xfrm>
            <a:off x="2656301" y="4124195"/>
            <a:ext cx="4864542"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500" err="1"/>
              <a:t>Hình</a:t>
            </a:r>
            <a:r>
              <a:rPr lang="vi-VN" sz="1500"/>
              <a:t> 16: Kết </a:t>
            </a:r>
            <a:r>
              <a:rPr lang="vi-VN" sz="1500" err="1"/>
              <a:t>quả</a:t>
            </a:r>
            <a:r>
              <a:rPr lang="vi-VN" sz="1500"/>
              <a:t> </a:t>
            </a:r>
            <a:r>
              <a:rPr lang="vi-VN" sz="1500" err="1"/>
              <a:t>của</a:t>
            </a:r>
            <a:r>
              <a:rPr lang="vi-VN" sz="1500"/>
              <a:t> </a:t>
            </a:r>
            <a:r>
              <a:rPr lang="vi-VN" sz="1500" err="1"/>
              <a:t>các</a:t>
            </a:r>
            <a:r>
              <a:rPr lang="vi-VN" sz="1500"/>
              <a:t> mô </a:t>
            </a:r>
            <a:r>
              <a:rPr lang="vi-VN" sz="1500" err="1"/>
              <a:t>hình</a:t>
            </a:r>
            <a:r>
              <a:rPr lang="vi-VN" sz="1500"/>
              <a:t> </a:t>
            </a:r>
            <a:r>
              <a:rPr lang="vi-VN" sz="1500" err="1"/>
              <a:t>Deep</a:t>
            </a:r>
            <a:r>
              <a:rPr lang="vi-VN" sz="1500"/>
              <a:t> </a:t>
            </a:r>
            <a:r>
              <a:rPr lang="vi-VN" sz="1500" err="1"/>
              <a:t>Learning</a:t>
            </a:r>
            <a:endParaRPr lang="vi-VN" sz="1500"/>
          </a:p>
        </p:txBody>
      </p:sp>
      <p:sp>
        <p:nvSpPr>
          <p:cNvPr id="2" name="Hộp Văn bản 1">
            <a:extLst>
              <a:ext uri="{FF2B5EF4-FFF2-40B4-BE49-F238E27FC236}">
                <a16:creationId xmlns:a16="http://schemas.microsoft.com/office/drawing/2014/main" id="{CFEC9443-AB64-4866-BBE7-BAC621C8BB3A}"/>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37</a:t>
            </a:r>
          </a:p>
        </p:txBody>
      </p:sp>
    </p:spTree>
    <p:extLst>
      <p:ext uri="{BB962C8B-B14F-4D97-AF65-F5344CB8AC3E}">
        <p14:creationId xmlns:p14="http://schemas.microsoft.com/office/powerpoint/2010/main" val="2259820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ình ảnh 6">
            <a:extLst>
              <a:ext uri="{FF2B5EF4-FFF2-40B4-BE49-F238E27FC236}">
                <a16:creationId xmlns:a16="http://schemas.microsoft.com/office/drawing/2014/main" id="{816BCD74-3052-41FF-9FE1-C744B6A25BDA}"/>
              </a:ext>
            </a:extLst>
          </p:cNvPr>
          <p:cNvPicPr>
            <a:picLocks noChangeAspect="1"/>
          </p:cNvPicPr>
          <p:nvPr/>
        </p:nvPicPr>
        <p:blipFill>
          <a:blip r:embed="rId2"/>
          <a:stretch>
            <a:fillRect/>
          </a:stretch>
        </p:blipFill>
        <p:spPr>
          <a:xfrm>
            <a:off x="3304212" y="1558838"/>
            <a:ext cx="2466975" cy="2495550"/>
          </a:xfrm>
          <a:prstGeom prst="rect">
            <a:avLst/>
          </a:prstGeom>
        </p:spPr>
      </p:pic>
      <p:pic>
        <p:nvPicPr>
          <p:cNvPr id="7" name="Hình ảnh 7">
            <a:extLst>
              <a:ext uri="{FF2B5EF4-FFF2-40B4-BE49-F238E27FC236}">
                <a16:creationId xmlns:a16="http://schemas.microsoft.com/office/drawing/2014/main" id="{0704A0AE-269A-4769-9E46-B9E40E530349}"/>
              </a:ext>
            </a:extLst>
          </p:cNvPr>
          <p:cNvPicPr>
            <a:picLocks noChangeAspect="1"/>
          </p:cNvPicPr>
          <p:nvPr/>
        </p:nvPicPr>
        <p:blipFill>
          <a:blip r:embed="rId3"/>
          <a:stretch>
            <a:fillRect/>
          </a:stretch>
        </p:blipFill>
        <p:spPr>
          <a:xfrm>
            <a:off x="228742" y="1626516"/>
            <a:ext cx="2466975" cy="2495550"/>
          </a:xfrm>
          <a:prstGeom prst="rect">
            <a:avLst/>
          </a:prstGeom>
        </p:spPr>
      </p:pic>
      <p:pic>
        <p:nvPicPr>
          <p:cNvPr id="2" name="Hình ảnh 2">
            <a:extLst>
              <a:ext uri="{FF2B5EF4-FFF2-40B4-BE49-F238E27FC236}">
                <a16:creationId xmlns:a16="http://schemas.microsoft.com/office/drawing/2014/main" id="{0C67EE7C-8355-4340-8564-4DA9C32A7E35}"/>
              </a:ext>
            </a:extLst>
          </p:cNvPr>
          <p:cNvPicPr>
            <a:picLocks noChangeAspect="1"/>
          </p:cNvPicPr>
          <p:nvPr/>
        </p:nvPicPr>
        <p:blipFill>
          <a:blip r:embed="rId4"/>
          <a:stretch>
            <a:fillRect/>
          </a:stretch>
        </p:blipFill>
        <p:spPr>
          <a:xfrm>
            <a:off x="6086410" y="1573125"/>
            <a:ext cx="2466975" cy="2495550"/>
          </a:xfrm>
          <a:prstGeom prst="rect">
            <a:avLst/>
          </a:prstGeom>
        </p:spPr>
      </p:pic>
      <p:sp>
        <p:nvSpPr>
          <p:cNvPr id="3" name="Google Shape;248;p40">
            <a:extLst>
              <a:ext uri="{FF2B5EF4-FFF2-40B4-BE49-F238E27FC236}">
                <a16:creationId xmlns:a16="http://schemas.microsoft.com/office/drawing/2014/main" id="{2CC65790-C05F-4ADC-AF69-403D182D2222}"/>
              </a:ext>
            </a:extLst>
          </p:cNvPr>
          <p:cNvSpPr txBox="1">
            <a:spLocks/>
          </p:cNvSpPr>
          <p:nvPr/>
        </p:nvSpPr>
        <p:spPr>
          <a:xfrm>
            <a:off x="2230868" y="115996"/>
            <a:ext cx="5213985" cy="7321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altLang="en-GB" sz="2600">
                <a:solidFill>
                  <a:srgbClr val="0070C0"/>
                </a:solidFill>
                <a:latin typeface="Arial"/>
                <a:cs typeface="Times New Roman"/>
              </a:rPr>
              <a:t>Deep Learning Based</a:t>
            </a:r>
          </a:p>
        </p:txBody>
      </p:sp>
      <p:sp>
        <p:nvSpPr>
          <p:cNvPr id="4" name="Hộp Văn bản 3">
            <a:extLst>
              <a:ext uri="{FF2B5EF4-FFF2-40B4-BE49-F238E27FC236}">
                <a16:creationId xmlns:a16="http://schemas.microsoft.com/office/drawing/2014/main" id="{63C86AEB-A5C1-4436-B394-FC8D6B45E1ED}"/>
              </a:ext>
            </a:extLst>
          </p:cNvPr>
          <p:cNvSpPr txBox="1"/>
          <p:nvPr/>
        </p:nvSpPr>
        <p:spPr>
          <a:xfrm>
            <a:off x="875256" y="746082"/>
            <a:ext cx="274320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500" b="1">
                <a:solidFill>
                  <a:schemeClr val="tx1">
                    <a:lumMod val="95000"/>
                    <a:lumOff val="5000"/>
                  </a:schemeClr>
                </a:solidFill>
                <a:cs typeface="Times New Roman"/>
              </a:rPr>
              <a:t>Đánh giá</a:t>
            </a:r>
          </a:p>
        </p:txBody>
      </p:sp>
      <p:sp>
        <p:nvSpPr>
          <p:cNvPr id="5" name="Hộp Văn bản 4">
            <a:extLst>
              <a:ext uri="{FF2B5EF4-FFF2-40B4-BE49-F238E27FC236}">
                <a16:creationId xmlns:a16="http://schemas.microsoft.com/office/drawing/2014/main" id="{53FCF598-92DD-4AAB-A3BE-6163AF13A1B2}"/>
              </a:ext>
            </a:extLst>
          </p:cNvPr>
          <p:cNvSpPr txBox="1"/>
          <p:nvPr/>
        </p:nvSpPr>
        <p:spPr>
          <a:xfrm>
            <a:off x="372465" y="4059195"/>
            <a:ext cx="253182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err="1"/>
              <a:t>Hình</a:t>
            </a:r>
            <a:r>
              <a:rPr lang="vi-VN"/>
              <a:t> 17: Confusion </a:t>
            </a:r>
            <a:r>
              <a:rPr lang="vi-VN" err="1"/>
              <a:t>matrix</a:t>
            </a:r>
            <a:r>
              <a:rPr lang="vi-VN"/>
              <a:t> </a:t>
            </a:r>
            <a:r>
              <a:rPr lang="vi-VN" err="1"/>
              <a:t>của</a:t>
            </a:r>
            <a:r>
              <a:rPr lang="vi-VN"/>
              <a:t> </a:t>
            </a:r>
            <a:r>
              <a:rPr lang="vi-VN" err="1"/>
              <a:t>Vie-Vie</a:t>
            </a:r>
            <a:r>
              <a:rPr lang="vi-VN"/>
              <a:t> </a:t>
            </a:r>
            <a:r>
              <a:rPr lang="vi-VN" err="1"/>
              <a:t>model</a:t>
            </a:r>
            <a:endParaRPr lang="vi-VN"/>
          </a:p>
        </p:txBody>
      </p:sp>
      <p:sp>
        <p:nvSpPr>
          <p:cNvPr id="8" name="Hộp Văn bản 7">
            <a:extLst>
              <a:ext uri="{FF2B5EF4-FFF2-40B4-BE49-F238E27FC236}">
                <a16:creationId xmlns:a16="http://schemas.microsoft.com/office/drawing/2014/main" id="{08564BE2-6E8E-4274-9751-CC4CF0EE2FE9}"/>
              </a:ext>
            </a:extLst>
          </p:cNvPr>
          <p:cNvSpPr txBox="1"/>
          <p:nvPr/>
        </p:nvSpPr>
        <p:spPr>
          <a:xfrm>
            <a:off x="3411262" y="4057649"/>
            <a:ext cx="24770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err="1"/>
              <a:t>Hình</a:t>
            </a:r>
            <a:r>
              <a:rPr lang="vi-VN"/>
              <a:t> 18: Confusion </a:t>
            </a:r>
            <a:r>
              <a:rPr lang="vi-VN" err="1"/>
              <a:t>matrix</a:t>
            </a:r>
            <a:r>
              <a:rPr lang="vi-VN"/>
              <a:t> </a:t>
            </a:r>
            <a:r>
              <a:rPr lang="vi-VN" err="1"/>
              <a:t>của</a:t>
            </a:r>
            <a:r>
              <a:rPr lang="vi-VN"/>
              <a:t> Eng-</a:t>
            </a:r>
            <a:r>
              <a:rPr lang="vi-VN" err="1"/>
              <a:t>Vie</a:t>
            </a:r>
            <a:r>
              <a:rPr lang="vi-VN"/>
              <a:t> </a:t>
            </a:r>
            <a:r>
              <a:rPr lang="vi-VN" err="1"/>
              <a:t>model</a:t>
            </a:r>
            <a:endParaRPr lang="vi-VN"/>
          </a:p>
        </p:txBody>
      </p:sp>
      <p:sp>
        <p:nvSpPr>
          <p:cNvPr id="9" name="Hộp Văn bản 8">
            <a:extLst>
              <a:ext uri="{FF2B5EF4-FFF2-40B4-BE49-F238E27FC236}">
                <a16:creationId xmlns:a16="http://schemas.microsoft.com/office/drawing/2014/main" id="{EED0DE11-9969-491A-B9CB-7332D5828081}"/>
              </a:ext>
            </a:extLst>
          </p:cNvPr>
          <p:cNvSpPr txBox="1"/>
          <p:nvPr/>
        </p:nvSpPr>
        <p:spPr>
          <a:xfrm>
            <a:off x="6206646" y="4057648"/>
            <a:ext cx="24770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err="1"/>
              <a:t>Hình</a:t>
            </a:r>
            <a:r>
              <a:rPr lang="vi-VN"/>
              <a:t> 19: Confusion </a:t>
            </a:r>
            <a:r>
              <a:rPr lang="vi-VN" err="1"/>
              <a:t>matrix</a:t>
            </a:r>
            <a:r>
              <a:rPr lang="vi-VN"/>
              <a:t> </a:t>
            </a:r>
            <a:r>
              <a:rPr lang="vi-VN" err="1"/>
              <a:t>của</a:t>
            </a:r>
            <a:r>
              <a:rPr lang="vi-VN"/>
              <a:t> </a:t>
            </a:r>
            <a:r>
              <a:rPr lang="vi-VN" err="1"/>
              <a:t>Combined</a:t>
            </a:r>
            <a:r>
              <a:rPr lang="vi-VN"/>
              <a:t> </a:t>
            </a:r>
            <a:r>
              <a:rPr lang="vi-VN" err="1"/>
              <a:t>model</a:t>
            </a:r>
          </a:p>
        </p:txBody>
      </p:sp>
      <p:sp>
        <p:nvSpPr>
          <p:cNvPr id="11" name="Hộp Văn bản 10">
            <a:extLst>
              <a:ext uri="{FF2B5EF4-FFF2-40B4-BE49-F238E27FC236}">
                <a16:creationId xmlns:a16="http://schemas.microsoft.com/office/drawing/2014/main" id="{207B9F92-B3D8-4395-AF77-957898F69EF2}"/>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38</a:t>
            </a:r>
          </a:p>
        </p:txBody>
      </p:sp>
    </p:spTree>
    <p:extLst>
      <p:ext uri="{BB962C8B-B14F-4D97-AF65-F5344CB8AC3E}">
        <p14:creationId xmlns:p14="http://schemas.microsoft.com/office/powerpoint/2010/main" val="209129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3">
            <a:extLst>
              <a:ext uri="{FF2B5EF4-FFF2-40B4-BE49-F238E27FC236}">
                <a16:creationId xmlns:a16="http://schemas.microsoft.com/office/drawing/2014/main" id="{DE7657BB-4C05-4D66-A7A5-6F9D9C920756}"/>
              </a:ext>
            </a:extLst>
          </p:cNvPr>
          <p:cNvSpPr>
            <a:spLocks noGrp="1"/>
          </p:cNvSpPr>
          <p:nvPr/>
        </p:nvSpPr>
        <p:spPr>
          <a:xfrm>
            <a:off x="2057719" y="88531"/>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vi-VN" sz="2600">
                <a:solidFill>
                  <a:srgbClr val="0070C0"/>
                </a:solidFill>
                <a:latin typeface="Arial"/>
              </a:rPr>
              <a:t>Deep Learning Based</a:t>
            </a:r>
          </a:p>
        </p:txBody>
      </p:sp>
      <p:sp>
        <p:nvSpPr>
          <p:cNvPr id="6" name="Hộp Văn bản 5">
            <a:extLst>
              <a:ext uri="{FF2B5EF4-FFF2-40B4-BE49-F238E27FC236}">
                <a16:creationId xmlns:a16="http://schemas.microsoft.com/office/drawing/2014/main" id="{BB303AD6-F041-416F-92D3-559C7E85E84E}"/>
              </a:ext>
            </a:extLst>
          </p:cNvPr>
          <p:cNvSpPr txBox="1"/>
          <p:nvPr/>
        </p:nvSpPr>
        <p:spPr>
          <a:xfrm>
            <a:off x="528638" y="842963"/>
            <a:ext cx="274320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500" b="1"/>
              <a:t>Kết luận</a:t>
            </a:r>
          </a:p>
        </p:txBody>
      </p:sp>
      <p:sp>
        <p:nvSpPr>
          <p:cNvPr id="7" name="Hộp Văn bản 6">
            <a:extLst>
              <a:ext uri="{FF2B5EF4-FFF2-40B4-BE49-F238E27FC236}">
                <a16:creationId xmlns:a16="http://schemas.microsoft.com/office/drawing/2014/main" id="{8A8401B3-E8B1-42E3-8089-F0A5F382971D}"/>
              </a:ext>
            </a:extLst>
          </p:cNvPr>
          <p:cNvSpPr txBox="1"/>
          <p:nvPr/>
        </p:nvSpPr>
        <p:spPr>
          <a:xfrm>
            <a:off x="557212" y="1400175"/>
            <a:ext cx="8143874"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a:buChar char="•"/>
            </a:pPr>
            <a:r>
              <a:rPr lang="vi-VN" sz="2000"/>
              <a:t>Train và test trên các ngôn ngữ khác nhau sẽ cho ra kết quả không tốt</a:t>
            </a:r>
          </a:p>
          <a:p>
            <a:pPr marL="285750" indent="-285750">
              <a:buFont typeface="Arial" panose="020B0604020202020204"/>
              <a:buChar char="•"/>
            </a:pPr>
            <a:r>
              <a:rPr lang="vi-VN" sz="2000"/>
              <a:t>Phân loại khá tốt trên hai loại cảm xúc là neutral và sad</a:t>
            </a:r>
          </a:p>
          <a:p>
            <a:pPr marL="285750" indent="-285750">
              <a:buFont typeface="Arial" panose="020B0604020202020204"/>
              <a:buChar char="•"/>
            </a:pPr>
            <a:r>
              <a:rPr lang="vi-VN" sz="2000"/>
              <a:t>Vẫn chưa phân biệt rõ được hai loại cảm xúc : Angry và Happy</a:t>
            </a:r>
          </a:p>
          <a:p>
            <a:pPr marL="285750" indent="-285750">
              <a:buFont typeface="Arial" panose="020B0604020202020204"/>
              <a:buChar char="•"/>
            </a:pPr>
            <a:endParaRPr lang="vi-VN" sz="2000"/>
          </a:p>
          <a:p>
            <a:pPr marL="285750" indent="-285750">
              <a:buFont typeface="Arial" panose="020B0604020202020204"/>
              <a:buChar char="•"/>
            </a:pPr>
            <a:r>
              <a:rPr lang="vi-VN" sz="2000"/>
              <a:t>Việc kết hợp hai loại ngôn ngữ khác nhau dù tăng cường được dữ liệu nhưng vẫn không tăng được độ chính xác so với mô hình chỉ thực hiện trên một ngôn ngữ</a:t>
            </a:r>
          </a:p>
        </p:txBody>
      </p:sp>
      <p:sp>
        <p:nvSpPr>
          <p:cNvPr id="2" name="Hộp Văn bản 1">
            <a:extLst>
              <a:ext uri="{FF2B5EF4-FFF2-40B4-BE49-F238E27FC236}">
                <a16:creationId xmlns:a16="http://schemas.microsoft.com/office/drawing/2014/main" id="{5AB5033B-2CFD-4FE1-922D-FA264D8A7DA3}"/>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39</a:t>
            </a:r>
          </a:p>
        </p:txBody>
      </p:sp>
    </p:spTree>
    <p:extLst>
      <p:ext uri="{BB962C8B-B14F-4D97-AF65-F5344CB8AC3E}">
        <p14:creationId xmlns:p14="http://schemas.microsoft.com/office/powerpoint/2010/main" val="1365969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79456" y="195370"/>
            <a:ext cx="5214300" cy="946200"/>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Arial"/>
              </a:rPr>
              <a:t>ĐỊNH NGHĨA</a:t>
            </a:r>
          </a:p>
        </p:txBody>
      </p:sp>
      <p:sp>
        <p:nvSpPr>
          <p:cNvPr id="258" name="Google Shape;258;p41"/>
          <p:cNvSpPr txBox="1"/>
          <p:nvPr/>
        </p:nvSpPr>
        <p:spPr>
          <a:xfrm>
            <a:off x="580950" y="1030445"/>
            <a:ext cx="3716271" cy="2375016"/>
          </a:xfrm>
          <a:prstGeom prst="rect">
            <a:avLst/>
          </a:prstGeom>
          <a:noFill/>
          <a:ln>
            <a:noFill/>
          </a:ln>
        </p:spPr>
        <p:txBody>
          <a:bodyPr spcFirstLastPara="1" wrap="square" lIns="91425" tIns="91425" rIns="91425" bIns="91425" anchor="t" anchorCtr="0">
            <a:noAutofit/>
          </a:bodyPr>
          <a:lstStyle/>
          <a:p>
            <a:r>
              <a:rPr lang="en-US" sz="2000" b="1">
                <a:ea typeface="Roboto Condensed Light" panose="02000000000000000000"/>
              </a:rPr>
              <a:t>1. Định </a:t>
            </a:r>
            <a:r>
              <a:rPr lang="en-US" sz="2000" b="1" err="1">
                <a:ea typeface="Roboto Condensed Light" panose="02000000000000000000"/>
              </a:rPr>
              <a:t>nghĩa</a:t>
            </a:r>
            <a:r>
              <a:rPr lang="en-US" sz="2000" b="1">
                <a:ea typeface="Roboto Condensed Light" panose="02000000000000000000"/>
              </a:rPr>
              <a:t> </a:t>
            </a:r>
            <a:r>
              <a:rPr lang="en-US" sz="2000" b="1" err="1">
                <a:ea typeface="Roboto Condensed Light" panose="02000000000000000000"/>
              </a:rPr>
              <a:t>bài</a:t>
            </a:r>
            <a:r>
              <a:rPr lang="en-US" sz="2000" b="1">
                <a:ea typeface="Roboto Condensed Light" panose="02000000000000000000"/>
              </a:rPr>
              <a:t> </a:t>
            </a:r>
            <a:r>
              <a:rPr lang="en-US" sz="2000" b="1" err="1">
                <a:ea typeface="Roboto Condensed Light" panose="02000000000000000000"/>
              </a:rPr>
              <a:t>toán</a:t>
            </a:r>
            <a:r>
              <a:rPr lang="en-US" sz="2000" b="1">
                <a:ea typeface="Roboto Condensed Light" panose="02000000000000000000"/>
              </a:rPr>
              <a:t>:</a:t>
            </a:r>
          </a:p>
          <a:p>
            <a:endParaRPr lang="en-US" sz="2000">
              <a:ea typeface="Roboto Condensed Light" panose="02000000000000000000"/>
            </a:endParaRPr>
          </a:p>
          <a:p>
            <a:r>
              <a:rPr lang="en-US" sz="2000">
                <a:ea typeface="Roboto Condensed Light" panose="02000000000000000000"/>
              </a:rPr>
              <a:t>Định </a:t>
            </a:r>
            <a:r>
              <a:rPr lang="en-US" sz="2000" err="1">
                <a:ea typeface="Roboto Condensed Light" panose="02000000000000000000"/>
              </a:rPr>
              <a:t>nghĩa</a:t>
            </a:r>
            <a:r>
              <a:rPr lang="en-US" sz="2000">
                <a:ea typeface="Roboto Condensed Light" panose="02000000000000000000"/>
              </a:rPr>
              <a:t>: </a:t>
            </a:r>
            <a:r>
              <a:rPr lang="en-US" sz="2000" err="1">
                <a:ea typeface="Roboto Condensed Light" panose="02000000000000000000"/>
              </a:rPr>
              <a:t>là</a:t>
            </a:r>
            <a:r>
              <a:rPr lang="en-US" sz="2000">
                <a:ea typeface="Roboto Condensed Light" panose="02000000000000000000"/>
              </a:rPr>
              <a:t> </a:t>
            </a:r>
            <a:r>
              <a:rPr lang="en-US" sz="2000" err="1">
                <a:ea typeface="Roboto Condensed Light" panose="02000000000000000000"/>
              </a:rPr>
              <a:t>bài</a:t>
            </a:r>
            <a:r>
              <a:rPr lang="en-US" sz="2000">
                <a:ea typeface="Roboto Condensed Light" panose="02000000000000000000"/>
              </a:rPr>
              <a:t> </a:t>
            </a:r>
            <a:r>
              <a:rPr lang="en-US" sz="2000" err="1">
                <a:ea typeface="Roboto Condensed Light" panose="02000000000000000000"/>
              </a:rPr>
              <a:t>toán</a:t>
            </a:r>
            <a:r>
              <a:rPr lang="en-US" sz="2000">
                <a:ea typeface="Roboto Condensed Light" panose="02000000000000000000"/>
              </a:rPr>
              <a:t> </a:t>
            </a:r>
            <a:r>
              <a:rPr lang="en-US" sz="2000" err="1">
                <a:ea typeface="Roboto Condensed Light" panose="02000000000000000000"/>
              </a:rPr>
              <a:t>nhận</a:t>
            </a:r>
            <a:r>
              <a:rPr lang="en-US" sz="2000">
                <a:ea typeface="Roboto Condensed Light" panose="02000000000000000000"/>
              </a:rPr>
              <a:t> </a:t>
            </a:r>
            <a:r>
              <a:rPr lang="en-US" sz="2000" err="1">
                <a:ea typeface="Roboto Condensed Light" panose="02000000000000000000"/>
              </a:rPr>
              <a:t>diện</a:t>
            </a:r>
            <a:r>
              <a:rPr lang="en-US" sz="2000">
                <a:ea typeface="Roboto Condensed Light" panose="02000000000000000000"/>
              </a:rPr>
              <a:t> </a:t>
            </a:r>
            <a:r>
              <a:rPr lang="en-US" sz="2000" err="1">
                <a:ea typeface="Roboto Condensed Light" panose="02000000000000000000"/>
              </a:rPr>
              <a:t>cảm</a:t>
            </a:r>
            <a:r>
              <a:rPr lang="en-US" sz="2000">
                <a:ea typeface="Roboto Condensed Light" panose="02000000000000000000"/>
              </a:rPr>
              <a:t> </a:t>
            </a:r>
            <a:r>
              <a:rPr lang="en-US" sz="2000" err="1">
                <a:ea typeface="Roboto Condensed Light" panose="02000000000000000000"/>
              </a:rPr>
              <a:t>xúc</a:t>
            </a:r>
            <a:r>
              <a:rPr lang="en-US" sz="2000">
                <a:ea typeface="Roboto Condensed Light" panose="02000000000000000000"/>
              </a:rPr>
              <a:t> </a:t>
            </a:r>
            <a:r>
              <a:rPr lang="en-US" sz="2000" err="1">
                <a:ea typeface="Roboto Condensed Light" panose="02000000000000000000"/>
              </a:rPr>
              <a:t>của</a:t>
            </a:r>
            <a:r>
              <a:rPr lang="en-US" sz="2000">
                <a:ea typeface="Roboto Condensed Light" panose="02000000000000000000"/>
              </a:rPr>
              <a:t> </a:t>
            </a:r>
            <a:r>
              <a:rPr lang="en-US" sz="2000" err="1">
                <a:ea typeface="Roboto Condensed Light" panose="02000000000000000000"/>
              </a:rPr>
              <a:t>lời</a:t>
            </a:r>
            <a:r>
              <a:rPr lang="en-US" sz="2000">
                <a:ea typeface="Roboto Condensed Light" panose="02000000000000000000"/>
              </a:rPr>
              <a:t> </a:t>
            </a:r>
            <a:r>
              <a:rPr lang="en-US" sz="2000" err="1">
                <a:ea typeface="Roboto Condensed Light" panose="02000000000000000000"/>
              </a:rPr>
              <a:t>nói</a:t>
            </a:r>
            <a:r>
              <a:rPr lang="en-US" sz="2000">
                <a:ea typeface="Roboto Condensed Light" panose="02000000000000000000"/>
              </a:rPr>
              <a:t> </a:t>
            </a:r>
            <a:r>
              <a:rPr lang="en-US" sz="2000" err="1">
                <a:ea typeface="Roboto Condensed Light" panose="02000000000000000000"/>
              </a:rPr>
              <a:t>bất</a:t>
            </a:r>
            <a:r>
              <a:rPr lang="en-US" sz="2000">
                <a:ea typeface="Roboto Condensed Light" panose="02000000000000000000"/>
              </a:rPr>
              <a:t> </a:t>
            </a:r>
            <a:r>
              <a:rPr lang="en-US" sz="2000" err="1">
                <a:ea typeface="Roboto Condensed Light" panose="02000000000000000000"/>
              </a:rPr>
              <a:t>kể</a:t>
            </a:r>
            <a:r>
              <a:rPr lang="en-US" sz="2000">
                <a:ea typeface="Roboto Condensed Light" panose="02000000000000000000"/>
              </a:rPr>
              <a:t> </a:t>
            </a:r>
            <a:r>
              <a:rPr lang="en-US" sz="2000" err="1">
                <a:ea typeface="Roboto Condensed Light" panose="02000000000000000000"/>
              </a:rPr>
              <a:t>nội</a:t>
            </a:r>
            <a:r>
              <a:rPr lang="en-US" sz="2000">
                <a:ea typeface="Roboto Condensed Light" panose="02000000000000000000"/>
              </a:rPr>
              <a:t> dung hay </a:t>
            </a:r>
            <a:r>
              <a:rPr lang="en-US" sz="2000" err="1">
                <a:ea typeface="Roboto Condensed Light" panose="02000000000000000000"/>
              </a:rPr>
              <a:t>ngữ</a:t>
            </a:r>
            <a:r>
              <a:rPr lang="en-US" sz="2000">
                <a:ea typeface="Roboto Condensed Light" panose="02000000000000000000"/>
              </a:rPr>
              <a:t> </a:t>
            </a:r>
            <a:r>
              <a:rPr lang="en-US" sz="2000" err="1">
                <a:ea typeface="Roboto Condensed Light" panose="02000000000000000000"/>
              </a:rPr>
              <a:t>nghĩa</a:t>
            </a:r>
            <a:r>
              <a:rPr lang="en-US" sz="2000">
                <a:ea typeface="Roboto Condensed Light" panose="02000000000000000000"/>
              </a:rPr>
              <a:t> </a:t>
            </a:r>
            <a:r>
              <a:rPr lang="en-US" sz="2000" err="1">
                <a:ea typeface="Roboto Condensed Light" panose="02000000000000000000"/>
              </a:rPr>
              <a:t>của</a:t>
            </a:r>
            <a:r>
              <a:rPr lang="en-US" sz="2000">
                <a:ea typeface="Roboto Condensed Light" panose="02000000000000000000"/>
              </a:rPr>
              <a:t> </a:t>
            </a:r>
            <a:r>
              <a:rPr lang="en-US" sz="2000" err="1">
                <a:ea typeface="Roboto Condensed Light" panose="02000000000000000000"/>
              </a:rPr>
              <a:t>câu</a:t>
            </a:r>
            <a:r>
              <a:rPr lang="en-US" sz="2000">
                <a:ea typeface="Roboto Condensed Light" panose="02000000000000000000"/>
              </a:rPr>
              <a:t> </a:t>
            </a:r>
            <a:r>
              <a:rPr lang="en-US" sz="2000" err="1">
                <a:ea typeface="Roboto Condensed Light" panose="02000000000000000000"/>
              </a:rPr>
              <a:t>nói</a:t>
            </a:r>
            <a:r>
              <a:rPr lang="en-US" sz="2000">
                <a:ea typeface="Roboto Condensed Light" panose="02000000000000000000"/>
              </a:rPr>
              <a:t>.</a:t>
            </a:r>
          </a:p>
        </p:txBody>
      </p:sp>
      <p:sp>
        <p:nvSpPr>
          <p:cNvPr id="2" name="Hộp Văn bản 1">
            <a:extLst>
              <a:ext uri="{FF2B5EF4-FFF2-40B4-BE49-F238E27FC236}">
                <a16:creationId xmlns:a16="http://schemas.microsoft.com/office/drawing/2014/main" id="{C3B2F056-472C-4C59-874B-E30B1EAC4E8E}"/>
              </a:ext>
            </a:extLst>
          </p:cNvPr>
          <p:cNvSpPr txBox="1"/>
          <p:nvPr/>
        </p:nvSpPr>
        <p:spPr>
          <a:xfrm>
            <a:off x="583968" y="3272605"/>
            <a:ext cx="817104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p>
          <a:p>
            <a:r>
              <a:rPr lang="en-US" sz="2000" b="1"/>
              <a:t>Input</a:t>
            </a:r>
            <a:r>
              <a:rPr lang="en-US" sz="2000"/>
              <a:t> : </a:t>
            </a:r>
            <a:r>
              <a:rPr lang="en-US" sz="2000" err="1"/>
              <a:t>Một</a:t>
            </a:r>
            <a:r>
              <a:rPr lang="en-US" sz="2000"/>
              <a:t> </a:t>
            </a:r>
            <a:r>
              <a:rPr lang="en-US" sz="2000" err="1"/>
              <a:t>đoạn</a:t>
            </a:r>
            <a:r>
              <a:rPr lang="en-US" sz="2000"/>
              <a:t> </a:t>
            </a:r>
            <a:r>
              <a:rPr lang="en-US" sz="2000" err="1"/>
              <a:t>âm</a:t>
            </a:r>
            <a:r>
              <a:rPr lang="en-US" sz="2000"/>
              <a:t> thanh tiếng việt dưới 10s.</a:t>
            </a:r>
          </a:p>
          <a:p>
            <a:endParaRPr lang="en-US" sz="2000"/>
          </a:p>
          <a:p>
            <a:r>
              <a:rPr lang="en-US" sz="2000" b="1"/>
              <a:t>Output</a:t>
            </a:r>
            <a:r>
              <a:rPr lang="en-US" sz="2000"/>
              <a:t> : </a:t>
            </a:r>
            <a:r>
              <a:rPr lang="en-US" sz="2000" err="1"/>
              <a:t>Cảm</a:t>
            </a:r>
            <a:r>
              <a:rPr lang="en-US" sz="2000"/>
              <a:t> </a:t>
            </a:r>
            <a:r>
              <a:rPr lang="en-US" sz="2000" err="1"/>
              <a:t>xúc</a:t>
            </a:r>
            <a:r>
              <a:rPr lang="en-US" sz="2000"/>
              <a:t> </a:t>
            </a:r>
            <a:r>
              <a:rPr lang="en-US" sz="2000" err="1"/>
              <a:t>của</a:t>
            </a:r>
            <a:r>
              <a:rPr lang="en-US" sz="2000"/>
              <a:t> </a:t>
            </a:r>
            <a:r>
              <a:rPr lang="en-US" sz="2000" err="1"/>
              <a:t>người</a:t>
            </a:r>
            <a:r>
              <a:rPr lang="en-US" sz="2000"/>
              <a:t> nói. (buồn, vui, tức giận, bình thường)</a:t>
            </a:r>
            <a:endParaRPr lang="vi-VN" sz="2000"/>
          </a:p>
        </p:txBody>
      </p:sp>
      <p:sp>
        <p:nvSpPr>
          <p:cNvPr id="3" name="Hộp Văn bản 2">
            <a:extLst>
              <a:ext uri="{FF2B5EF4-FFF2-40B4-BE49-F238E27FC236}">
                <a16:creationId xmlns:a16="http://schemas.microsoft.com/office/drawing/2014/main" id="{AFFEA467-3C5B-427B-A887-F382C4C455DE}"/>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rPr>
              <a:t>4</a:t>
            </a:r>
          </a:p>
        </p:txBody>
      </p:sp>
      <p:pic>
        <p:nvPicPr>
          <p:cNvPr id="5" name="Hình ảnh 5">
            <a:extLst>
              <a:ext uri="{FF2B5EF4-FFF2-40B4-BE49-F238E27FC236}">
                <a16:creationId xmlns:a16="http://schemas.microsoft.com/office/drawing/2014/main" id="{2196B0B7-97D6-4D4D-96B3-2BC463E9E200}"/>
              </a:ext>
            </a:extLst>
          </p:cNvPr>
          <p:cNvPicPr>
            <a:picLocks noChangeAspect="1"/>
          </p:cNvPicPr>
          <p:nvPr/>
        </p:nvPicPr>
        <p:blipFill>
          <a:blip r:embed="rId3"/>
          <a:stretch>
            <a:fillRect/>
          </a:stretch>
        </p:blipFill>
        <p:spPr>
          <a:xfrm>
            <a:off x="4298281" y="1493805"/>
            <a:ext cx="4743450" cy="1825021"/>
          </a:xfrm>
          <a:prstGeom prst="rect">
            <a:avLst/>
          </a:prstGeom>
        </p:spPr>
      </p:pic>
    </p:spTree>
    <p:extLst>
      <p:ext uri="{BB962C8B-B14F-4D97-AF65-F5344CB8AC3E}">
        <p14:creationId xmlns:p14="http://schemas.microsoft.com/office/powerpoint/2010/main" val="412474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randombar(horizontal)">
                                      <p:cBhvr>
                                        <p:cTn id="7" dur="500"/>
                                        <p:tgtEl>
                                          <p:spTgt spid="2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F7E9D615-60DF-4AB6-85A1-606F30DFC0AA}"/>
              </a:ext>
            </a:extLst>
          </p:cNvPr>
          <p:cNvSpPr txBox="1"/>
          <p:nvPr/>
        </p:nvSpPr>
        <p:spPr>
          <a:xfrm>
            <a:off x="800100" y="864394"/>
            <a:ext cx="7672387" cy="21544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vi-VN" sz="2000"/>
          </a:p>
          <a:p>
            <a:pPr marL="342900" indent="-342900">
              <a:buChar char="•"/>
            </a:pPr>
            <a:endParaRPr lang="vi-VN" sz="2000"/>
          </a:p>
          <a:p>
            <a:pPr marL="342900" indent="-342900">
              <a:buChar char="•"/>
            </a:pPr>
            <a:r>
              <a:rPr lang="vi-VN" sz="2000"/>
              <a:t>Thời gian dự đoán kết quả của hai mô hình tương đương nhau</a:t>
            </a:r>
            <a:endParaRPr lang="vi-VN"/>
          </a:p>
          <a:p>
            <a:endParaRPr lang="vi-VN"/>
          </a:p>
          <a:p>
            <a:pPr marL="342900" indent="-342900">
              <a:buChar char="•"/>
            </a:pPr>
            <a:r>
              <a:rPr lang="vi-VN" sz="2000"/>
              <a:t>Phương pháp tiếp cận theo mô hình Deep Learning cho kết quả tốt hơn so với mô hình Machine Learning truyền thống </a:t>
            </a:r>
            <a:endParaRPr lang="vi-VN"/>
          </a:p>
        </p:txBody>
      </p:sp>
      <p:sp>
        <p:nvSpPr>
          <p:cNvPr id="9" name="Tiêu đề 8">
            <a:extLst>
              <a:ext uri="{FF2B5EF4-FFF2-40B4-BE49-F238E27FC236}">
                <a16:creationId xmlns:a16="http://schemas.microsoft.com/office/drawing/2014/main" id="{AFA7F57F-E041-4292-A62D-6831B86DF4CB}"/>
              </a:ext>
            </a:extLst>
          </p:cNvPr>
          <p:cNvSpPr>
            <a:spLocks noGrp="1"/>
          </p:cNvSpPr>
          <p:nvPr>
            <p:ph type="ctrTitle" idx="2"/>
          </p:nvPr>
        </p:nvSpPr>
        <p:spPr/>
        <p:txBody>
          <a:bodyPr/>
          <a:lstStyle/>
          <a:p>
            <a:r>
              <a:rPr lang="vi-VN" sz="2600">
                <a:solidFill>
                  <a:srgbClr val="0070C0"/>
                </a:solidFill>
                <a:latin typeface="Arial"/>
              </a:rPr>
              <a:t>TỔNG KẾT</a:t>
            </a:r>
            <a:endParaRPr lang="vi-VN" sz="2600">
              <a:latin typeface="Arial"/>
            </a:endParaRPr>
          </a:p>
        </p:txBody>
      </p:sp>
      <p:sp>
        <p:nvSpPr>
          <p:cNvPr id="2" name="Hộp Văn bản 1">
            <a:extLst>
              <a:ext uri="{FF2B5EF4-FFF2-40B4-BE49-F238E27FC236}">
                <a16:creationId xmlns:a16="http://schemas.microsoft.com/office/drawing/2014/main" id="{270774E9-9D32-47D3-A451-A48EA7CDD6B8}"/>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40</a:t>
            </a:r>
          </a:p>
        </p:txBody>
      </p:sp>
    </p:spTree>
    <p:extLst>
      <p:ext uri="{BB962C8B-B14F-4D97-AF65-F5344CB8AC3E}">
        <p14:creationId xmlns:p14="http://schemas.microsoft.com/office/powerpoint/2010/main" val="10226500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629535" y="1348105"/>
            <a:ext cx="5635625" cy="1921510"/>
          </a:xfrm>
          <a:prstGeom prst="rect">
            <a:avLst/>
          </a:prstGeom>
        </p:spPr>
        <p:txBody>
          <a:bodyPr spcFirstLastPara="1" wrap="square" lIns="91425" tIns="91425" rIns="91425" bIns="91425" anchor="ctr" anchorCtr="0">
            <a:noAutofit/>
          </a:bodyPr>
          <a:lstStyle/>
          <a:p>
            <a:r>
              <a:rPr lang="en-US" altLang="en-GB">
                <a:latin typeface="Arial"/>
                <a:cs typeface="Times New Roman"/>
              </a:rPr>
              <a:t>DEMO ỨNG DỤNG</a:t>
            </a:r>
            <a:endParaRPr lang="vi-VN">
              <a:latin typeface="Arial"/>
            </a:endParaRPr>
          </a:p>
        </p:txBody>
      </p:sp>
      <p:sp>
        <p:nvSpPr>
          <p:cNvPr id="346" name="Google Shape;346;p44"/>
          <p:cNvSpPr txBox="1">
            <a:spLocks noGrp="1"/>
          </p:cNvSpPr>
          <p:nvPr>
            <p:ph type="title" idx="2"/>
          </p:nvPr>
        </p:nvSpPr>
        <p:spPr>
          <a:xfrm flipH="1">
            <a:off x="5003963" y="1059978"/>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03</a:t>
            </a:r>
          </a:p>
        </p:txBody>
      </p:sp>
      <p:cxnSp>
        <p:nvCxnSpPr>
          <p:cNvPr id="347" name="Google Shape;347;p44"/>
          <p:cNvCxnSpPr/>
          <p:nvPr/>
        </p:nvCxnSpPr>
        <p:spPr>
          <a:xfrm>
            <a:off x="7626825" y="274470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8004175" y="48362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EADB0470-2D78-4111-B7F4-048B50DF1A1B}"/>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41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79830" y="1346835"/>
            <a:ext cx="5848985" cy="1921510"/>
          </a:xfrm>
          <a:prstGeom prst="rect">
            <a:avLst/>
          </a:prstGeom>
        </p:spPr>
        <p:txBody>
          <a:bodyPr spcFirstLastPara="1" wrap="square" lIns="91425" tIns="91425" rIns="91425" bIns="91425" anchor="ctr" anchorCtr="0">
            <a:noAutofit/>
          </a:bodyPr>
          <a:lstStyle/>
          <a:p>
            <a:r>
              <a:rPr lang="en-US" altLang="en-GB">
                <a:latin typeface="Arial"/>
                <a:cs typeface="Times New Roman"/>
              </a:rPr>
              <a:t>TÀI LIỆU THAM KHẢO</a:t>
            </a:r>
            <a:endParaRPr lang="vi-VN">
              <a:latin typeface="Arial"/>
            </a:endParaRPr>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04</a:t>
            </a:r>
          </a:p>
        </p:txBody>
      </p:sp>
      <p:cxnSp>
        <p:nvCxnSpPr>
          <p:cNvPr id="439" name="Google Shape;439;p48"/>
          <p:cNvCxnSpPr/>
          <p:nvPr/>
        </p:nvCxnSpPr>
        <p:spPr>
          <a:xfrm>
            <a:off x="0" y="273795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Hộp Văn bản 1">
            <a:extLst>
              <a:ext uri="{FF2B5EF4-FFF2-40B4-BE49-F238E27FC236}">
                <a16:creationId xmlns:a16="http://schemas.microsoft.com/office/drawing/2014/main" id="{845F113D-67C0-4548-9922-51D50F4302F1}"/>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42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79456" y="195370"/>
            <a:ext cx="5214300" cy="946200"/>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TÀI LIỆU THAM KHẢO</a:t>
            </a:r>
            <a:endParaRPr lang="vi-VN">
              <a:latin typeface="Arial"/>
            </a:endParaRPr>
          </a:p>
        </p:txBody>
      </p:sp>
      <p:sp>
        <p:nvSpPr>
          <p:cNvPr id="258" name="Google Shape;258;p41"/>
          <p:cNvSpPr txBox="1"/>
          <p:nvPr/>
        </p:nvSpPr>
        <p:spPr>
          <a:xfrm>
            <a:off x="699770" y="987425"/>
            <a:ext cx="8284825" cy="3910862"/>
          </a:xfrm>
          <a:prstGeom prst="rect">
            <a:avLst/>
          </a:prstGeom>
          <a:noFill/>
          <a:ln>
            <a:noFill/>
          </a:ln>
        </p:spPr>
        <p:txBody>
          <a:bodyPr spcFirstLastPara="1" wrap="square" lIns="91425" tIns="91425" rIns="91425" bIns="91425" anchor="t" anchorCtr="0">
            <a:noAutofit/>
          </a:bodyPr>
          <a:lstStyle/>
          <a:p>
            <a:r>
              <a:rPr lang="en-US" sz="1800">
                <a:ea typeface="Roboto Condensed Light" panose="02000000000000000000"/>
                <a:cs typeface="Times New Roman"/>
              </a:rPr>
              <a:t>1. </a:t>
            </a:r>
            <a:r>
              <a:rPr lang="en-US" sz="1800">
                <a:solidFill>
                  <a:srgbClr val="0070C0"/>
                </a:solidFill>
                <a:ea typeface="Roboto Condensed Light" panose="02000000000000000000"/>
                <a:hlinkClick r:id="rId3"/>
              </a:rPr>
              <a:t>https://arxiv.org/pdf/1904.06022.pdf</a:t>
            </a:r>
            <a:endParaRPr lang="en-US" sz="1800">
              <a:solidFill>
                <a:srgbClr val="0070C0"/>
              </a:solidFill>
              <a:ea typeface="Roboto Condensed Light" panose="02000000000000000000"/>
            </a:endParaRPr>
          </a:p>
          <a:p>
            <a:r>
              <a:rPr lang="en-US" sz="1800">
                <a:solidFill>
                  <a:schemeClr val="tx1">
                    <a:lumMod val="95000"/>
                    <a:lumOff val="5000"/>
                  </a:schemeClr>
                </a:solidFill>
                <a:ea typeface="Roboto Condensed Light" panose="02000000000000000000"/>
              </a:rPr>
              <a:t>2.</a:t>
            </a:r>
            <a:r>
              <a:rPr lang="en-US" sz="1800">
                <a:solidFill>
                  <a:srgbClr val="0070C0"/>
                </a:solidFill>
                <a:ea typeface="Roboto Condensed Light" panose="02000000000000000000"/>
              </a:rPr>
              <a:t> </a:t>
            </a:r>
            <a:r>
              <a:rPr lang="en-US" sz="1800" u="sng">
                <a:ea typeface="Roboto Condensed Light" panose="02000000000000000000"/>
                <a:hlinkClick r:id="rId4"/>
              </a:rPr>
              <a:t>https://github.com/Demfier/multimodal-speech-emotion-recognition</a:t>
            </a:r>
            <a:endParaRPr lang="en-US" sz="1800" u="sng">
              <a:solidFill>
                <a:srgbClr val="0070C0"/>
              </a:solidFill>
              <a:ea typeface="Roboto Condensed Light" panose="02000000000000000000"/>
            </a:endParaRPr>
          </a:p>
          <a:p>
            <a:r>
              <a:rPr lang="en-US" sz="1800">
                <a:ea typeface="Roboto Condensed Light" panose="02000000000000000000"/>
              </a:rPr>
              <a:t>3. </a:t>
            </a:r>
            <a:r>
              <a:rPr lang="en-US" sz="1800" u="sng">
                <a:ea typeface="Roboto Condensed Light" panose="02000000000000000000"/>
                <a:hlinkClick r:id="rId5"/>
              </a:rPr>
              <a:t>https://github.com/maelfabien/Multimodal-Emotion-Recognition</a:t>
            </a:r>
            <a:endParaRPr lang="en-US" sz="1800" u="sng">
              <a:ea typeface="Roboto Condensed Light" panose="02000000000000000000"/>
            </a:endParaRPr>
          </a:p>
          <a:p>
            <a:r>
              <a:rPr lang="en-US" sz="1800">
                <a:ea typeface="Roboto Condensed Light" panose="02000000000000000000"/>
              </a:rPr>
              <a:t>4. </a:t>
            </a:r>
            <a:r>
              <a:rPr lang="en-US" sz="1800" u="sng">
                <a:ea typeface="Roboto Condensed Light" panose="02000000000000000000"/>
                <a:hlinkClick r:id="rId6"/>
              </a:rPr>
              <a:t>https://laptrinhx.com/audio-deep-learning-made-simple-part-1-state-of-the-art-techniques-by-ketan-doshi-3593803604/</a:t>
            </a:r>
            <a:endParaRPr lang="en-US" sz="1800" u="sng">
              <a:ea typeface="Roboto Condensed Light" panose="02000000000000000000"/>
            </a:endParaRPr>
          </a:p>
          <a:p>
            <a:r>
              <a:rPr lang="en-US" sz="1800">
                <a:ea typeface="Roboto Condensed Light" panose="02000000000000000000"/>
              </a:rPr>
              <a:t>5. </a:t>
            </a:r>
            <a:r>
              <a:rPr lang="en-US" sz="1800">
                <a:ea typeface="Roboto Condensed Light" panose="02000000000000000000"/>
                <a:hlinkClick r:id="rId7"/>
              </a:rPr>
              <a:t>https://www.overleaf.com/read/xvtrrfpvzwhf</a:t>
            </a:r>
            <a:endParaRPr lang="en-US" sz="1800" u="sng">
              <a:ea typeface="Roboto Condensed Light" panose="02000000000000000000"/>
            </a:endParaRPr>
          </a:p>
          <a:p>
            <a:r>
              <a:rPr lang="en-US" sz="1800">
                <a:ea typeface="Roboto Condensed Light" panose="02000000000000000000"/>
              </a:rPr>
              <a:t>6. </a:t>
            </a:r>
            <a:r>
              <a:rPr lang="en-US" sz="1800" u="sng">
                <a:ea typeface="Roboto Condensed Light" panose="02000000000000000000"/>
              </a:rPr>
              <a:t>https://machinelearningmastery.com/cnn-long-short-term-memory-networks/</a:t>
            </a:r>
          </a:p>
          <a:p>
            <a:endParaRPr lang="en-US" sz="1800">
              <a:solidFill>
                <a:srgbClr val="0070C0"/>
              </a:solidFill>
              <a:ea typeface="Roboto Condensed Light" panose="02000000000000000000"/>
            </a:endParaRPr>
          </a:p>
        </p:txBody>
      </p:sp>
      <p:sp>
        <p:nvSpPr>
          <p:cNvPr id="2" name="Hộp Văn bản 1">
            <a:extLst>
              <a:ext uri="{FF2B5EF4-FFF2-40B4-BE49-F238E27FC236}">
                <a16:creationId xmlns:a16="http://schemas.microsoft.com/office/drawing/2014/main" id="{1A43B861-A8B9-46CF-9C43-FECFCAC2D434}"/>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43</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5" name="Tiêu đề 4">
            <a:extLst>
              <a:ext uri="{FF2B5EF4-FFF2-40B4-BE49-F238E27FC236}">
                <a16:creationId xmlns:a16="http://schemas.microsoft.com/office/drawing/2014/main" id="{FB41D680-300C-42FD-9870-F5F42950813F}"/>
              </a:ext>
            </a:extLst>
          </p:cNvPr>
          <p:cNvSpPr>
            <a:spLocks noGrp="1"/>
          </p:cNvSpPr>
          <p:nvPr>
            <p:ph type="title" idx="2"/>
          </p:nvPr>
        </p:nvSpPr>
        <p:spPr>
          <a:xfrm flipH="1">
            <a:off x="2151907" y="1394833"/>
            <a:ext cx="5452684" cy="1670465"/>
          </a:xfrm>
        </p:spPr>
        <p:txBody>
          <a:bodyPr/>
          <a:lstStyle/>
          <a:p>
            <a:r>
              <a:rPr lang="vi-VN">
                <a:latin typeface="Arial"/>
              </a:rPr>
              <a:t>THANKS</a:t>
            </a:r>
            <a:endParaRPr lang="vi-VN"/>
          </a:p>
        </p:txBody>
      </p:sp>
    </p:spTree>
    <p:extLst>
      <p:ext uri="{BB962C8B-B14F-4D97-AF65-F5344CB8AC3E}">
        <p14:creationId xmlns:p14="http://schemas.microsoft.com/office/powerpoint/2010/main" val="675775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4" name="Hình ảnh 4" descr="Ảnh có chứa văn bản&#10;&#10;Mô tả được tự động tạo">
            <a:extLst>
              <a:ext uri="{FF2B5EF4-FFF2-40B4-BE49-F238E27FC236}">
                <a16:creationId xmlns:a16="http://schemas.microsoft.com/office/drawing/2014/main" id="{BFE7F34A-DC31-4032-B071-A53449F1C25D}"/>
              </a:ext>
            </a:extLst>
          </p:cNvPr>
          <p:cNvPicPr>
            <a:picLocks noChangeAspect="1"/>
          </p:cNvPicPr>
          <p:nvPr/>
        </p:nvPicPr>
        <p:blipFill>
          <a:blip r:embed="rId3"/>
          <a:stretch>
            <a:fillRect/>
          </a:stretch>
        </p:blipFill>
        <p:spPr>
          <a:xfrm>
            <a:off x="255722" y="172641"/>
            <a:ext cx="8458198" cy="3248389"/>
          </a:xfrm>
          <a:prstGeom prst="rect">
            <a:avLst/>
          </a:prstGeom>
        </p:spPr>
      </p:pic>
      <p:sp>
        <p:nvSpPr>
          <p:cNvPr id="5" name="Hộp Văn bản 4">
            <a:extLst>
              <a:ext uri="{FF2B5EF4-FFF2-40B4-BE49-F238E27FC236}">
                <a16:creationId xmlns:a16="http://schemas.microsoft.com/office/drawing/2014/main" id="{27AF2FF7-0729-443E-B1D5-092A04D8DC42}"/>
              </a:ext>
            </a:extLst>
          </p:cNvPr>
          <p:cNvSpPr txBox="1"/>
          <p:nvPr/>
        </p:nvSpPr>
        <p:spPr>
          <a:xfrm>
            <a:off x="2774197" y="38832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sz="1800"/>
              <a:t>Pitch</a:t>
            </a:r>
          </a:p>
        </p:txBody>
      </p:sp>
    </p:spTree>
    <p:extLst>
      <p:ext uri="{BB962C8B-B14F-4D97-AF65-F5344CB8AC3E}">
        <p14:creationId xmlns:p14="http://schemas.microsoft.com/office/powerpoint/2010/main" val="3789202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5" name="Hộp Văn bản 4">
            <a:extLst>
              <a:ext uri="{FF2B5EF4-FFF2-40B4-BE49-F238E27FC236}">
                <a16:creationId xmlns:a16="http://schemas.microsoft.com/office/drawing/2014/main" id="{27AF2FF7-0729-443E-B1D5-092A04D8DC42}"/>
              </a:ext>
            </a:extLst>
          </p:cNvPr>
          <p:cNvSpPr txBox="1"/>
          <p:nvPr/>
        </p:nvSpPr>
        <p:spPr>
          <a:xfrm>
            <a:off x="6619714" y="20428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sz="1800"/>
              <a:t>harmonics</a:t>
            </a:r>
          </a:p>
        </p:txBody>
      </p:sp>
      <p:pic>
        <p:nvPicPr>
          <p:cNvPr id="2" name="Hình ảnh 2" descr="Ảnh có chứa văn bản&#10;&#10;Mô tả được tự động tạo">
            <a:extLst>
              <a:ext uri="{FF2B5EF4-FFF2-40B4-BE49-F238E27FC236}">
                <a16:creationId xmlns:a16="http://schemas.microsoft.com/office/drawing/2014/main" id="{DF768DDB-720C-4CE4-9A9A-1267F7A138BF}"/>
              </a:ext>
            </a:extLst>
          </p:cNvPr>
          <p:cNvPicPr>
            <a:picLocks noChangeAspect="1"/>
          </p:cNvPicPr>
          <p:nvPr/>
        </p:nvPicPr>
        <p:blipFill>
          <a:blip r:embed="rId3"/>
          <a:stretch>
            <a:fillRect/>
          </a:stretch>
        </p:blipFill>
        <p:spPr>
          <a:xfrm>
            <a:off x="1476214" y="48516"/>
            <a:ext cx="5135750" cy="4436221"/>
          </a:xfrm>
          <a:prstGeom prst="rect">
            <a:avLst/>
          </a:prstGeom>
        </p:spPr>
      </p:pic>
    </p:spTree>
    <p:extLst>
      <p:ext uri="{BB962C8B-B14F-4D97-AF65-F5344CB8AC3E}">
        <p14:creationId xmlns:p14="http://schemas.microsoft.com/office/powerpoint/2010/main" val="19510452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5" name="Hộp Văn bản 4">
            <a:extLst>
              <a:ext uri="{FF2B5EF4-FFF2-40B4-BE49-F238E27FC236}">
                <a16:creationId xmlns:a16="http://schemas.microsoft.com/office/drawing/2014/main" id="{27AF2FF7-0729-443E-B1D5-092A04D8DC42}"/>
              </a:ext>
            </a:extLst>
          </p:cNvPr>
          <p:cNvSpPr txBox="1"/>
          <p:nvPr/>
        </p:nvSpPr>
        <p:spPr>
          <a:xfrm>
            <a:off x="556002" y="31277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800"/>
              <a:t>Speech energy</a:t>
            </a:r>
            <a:endParaRPr lang="vi-VN"/>
          </a:p>
        </p:txBody>
      </p:sp>
      <p:pic>
        <p:nvPicPr>
          <p:cNvPr id="3" name="Hình ảnh 3" descr="Ảnh có chứa văn bản&#10;&#10;Mô tả được tự động tạo">
            <a:extLst>
              <a:ext uri="{FF2B5EF4-FFF2-40B4-BE49-F238E27FC236}">
                <a16:creationId xmlns:a16="http://schemas.microsoft.com/office/drawing/2014/main" id="{B20EF4A3-A6A5-4D6F-8CB8-8A212CB778B9}"/>
              </a:ext>
            </a:extLst>
          </p:cNvPr>
          <p:cNvPicPr>
            <a:picLocks noChangeAspect="1"/>
          </p:cNvPicPr>
          <p:nvPr/>
        </p:nvPicPr>
        <p:blipFill>
          <a:blip r:embed="rId3"/>
          <a:stretch>
            <a:fillRect/>
          </a:stretch>
        </p:blipFill>
        <p:spPr>
          <a:xfrm>
            <a:off x="933773" y="619091"/>
            <a:ext cx="6646835" cy="2084267"/>
          </a:xfrm>
          <a:prstGeom prst="rect">
            <a:avLst/>
          </a:prstGeom>
        </p:spPr>
      </p:pic>
    </p:spTree>
    <p:extLst>
      <p:ext uri="{BB962C8B-B14F-4D97-AF65-F5344CB8AC3E}">
        <p14:creationId xmlns:p14="http://schemas.microsoft.com/office/powerpoint/2010/main" val="1163868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5" name="Hộp Văn bản 4">
            <a:extLst>
              <a:ext uri="{FF2B5EF4-FFF2-40B4-BE49-F238E27FC236}">
                <a16:creationId xmlns:a16="http://schemas.microsoft.com/office/drawing/2014/main" id="{27AF2FF7-0729-443E-B1D5-092A04D8DC42}"/>
              </a:ext>
            </a:extLst>
          </p:cNvPr>
          <p:cNvSpPr txBox="1"/>
          <p:nvPr/>
        </p:nvSpPr>
        <p:spPr>
          <a:xfrm>
            <a:off x="1204994" y="396078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sz="1800"/>
              <a:t>Pause</a:t>
            </a:r>
            <a:endParaRPr lang="vi-VN"/>
          </a:p>
        </p:txBody>
      </p:sp>
      <p:pic>
        <p:nvPicPr>
          <p:cNvPr id="2" name="Hình ảnh 2" descr="Ảnh có chứa văn bản&#10;&#10;Mô tả được tự động tạo">
            <a:extLst>
              <a:ext uri="{FF2B5EF4-FFF2-40B4-BE49-F238E27FC236}">
                <a16:creationId xmlns:a16="http://schemas.microsoft.com/office/drawing/2014/main" id="{FAC959A2-78C4-43E3-8295-885FF49FD696}"/>
              </a:ext>
            </a:extLst>
          </p:cNvPr>
          <p:cNvPicPr>
            <a:picLocks noChangeAspect="1"/>
          </p:cNvPicPr>
          <p:nvPr/>
        </p:nvPicPr>
        <p:blipFill>
          <a:blip r:embed="rId3"/>
          <a:stretch>
            <a:fillRect/>
          </a:stretch>
        </p:blipFill>
        <p:spPr>
          <a:xfrm>
            <a:off x="652866" y="956561"/>
            <a:ext cx="7828580" cy="2019572"/>
          </a:xfrm>
          <a:prstGeom prst="rect">
            <a:avLst/>
          </a:prstGeom>
        </p:spPr>
      </p:pic>
    </p:spTree>
    <p:extLst>
      <p:ext uri="{BB962C8B-B14F-4D97-AF65-F5344CB8AC3E}">
        <p14:creationId xmlns:p14="http://schemas.microsoft.com/office/powerpoint/2010/main" val="3329079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79456" y="195370"/>
            <a:ext cx="5214300" cy="946200"/>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ĐỊNH NGHĨA</a:t>
            </a:r>
            <a:endParaRPr lang="en-US" altLang="en-GB" sz="2600">
              <a:solidFill>
                <a:srgbClr val="0070C0"/>
              </a:solidFill>
              <a:latin typeface="Arial"/>
              <a:cs typeface="Times New Roman" panose="02020603050405020304" charset="0"/>
            </a:endParaRPr>
          </a:p>
        </p:txBody>
      </p:sp>
      <p:sp>
        <p:nvSpPr>
          <p:cNvPr id="3" name="Google Shape;258;p41">
            <a:extLst>
              <a:ext uri="{FF2B5EF4-FFF2-40B4-BE49-F238E27FC236}">
                <a16:creationId xmlns:a16="http://schemas.microsoft.com/office/drawing/2014/main" id="{1CFFB87E-5D82-491C-A404-185E87D48392}"/>
              </a:ext>
            </a:extLst>
          </p:cNvPr>
          <p:cNvSpPr txBox="1"/>
          <p:nvPr/>
        </p:nvSpPr>
        <p:spPr>
          <a:xfrm>
            <a:off x="752408" y="927268"/>
            <a:ext cx="8322108" cy="3724808"/>
          </a:xfrm>
          <a:prstGeom prst="rect">
            <a:avLst/>
          </a:prstGeom>
          <a:noFill/>
          <a:ln>
            <a:noFill/>
          </a:ln>
        </p:spPr>
        <p:txBody>
          <a:bodyPr spcFirstLastPara="1" wrap="square" lIns="91425" tIns="91425" rIns="91425" bIns="91425" anchor="t" anchorCtr="0">
            <a:noAutofit/>
          </a:bodyPr>
          <a:lstStyle/>
          <a:p>
            <a:r>
              <a:rPr lang="en-US" sz="2000" b="1">
                <a:ea typeface="Roboto Condensed Light" panose="02000000000000000000"/>
                <a:cs typeface="Times New Roman"/>
                <a:sym typeface="Roboto Condensed Light" panose="02000000000000000000"/>
              </a:rPr>
              <a:t>2. </a:t>
            </a:r>
            <a:r>
              <a:rPr lang="en-US" sz="2000" b="1" err="1">
                <a:ea typeface="Roboto Condensed Light" panose="02000000000000000000"/>
                <a:cs typeface="Times New Roman"/>
                <a:sym typeface="Roboto Condensed Light" panose="02000000000000000000"/>
              </a:rPr>
              <a:t>Động</a:t>
            </a:r>
            <a:r>
              <a:rPr lang="en-US" sz="2000" b="1">
                <a:ea typeface="Roboto Condensed Light" panose="02000000000000000000"/>
                <a:cs typeface="Times New Roman"/>
                <a:sym typeface="Roboto Condensed Light" panose="02000000000000000000"/>
              </a:rPr>
              <a:t> </a:t>
            </a:r>
            <a:r>
              <a:rPr lang="en-US" sz="2000" b="1" err="1">
                <a:ea typeface="Roboto Condensed Light" panose="02000000000000000000"/>
                <a:cs typeface="Times New Roman"/>
                <a:sym typeface="Roboto Condensed Light" panose="02000000000000000000"/>
              </a:rPr>
              <a:t>lực</a:t>
            </a:r>
            <a:r>
              <a:rPr lang="en-US" sz="2000" b="1">
                <a:ea typeface="Roboto Condensed Light" panose="02000000000000000000"/>
                <a:cs typeface="Times New Roman"/>
                <a:sym typeface="Roboto Condensed Light" panose="02000000000000000000"/>
              </a:rPr>
              <a:t> :</a:t>
            </a:r>
            <a:endParaRPr lang="en-US" sz="2000" b="1">
              <a:ea typeface="Roboto Condensed Light" panose="02000000000000000000"/>
              <a:cs typeface="Times New Roman"/>
            </a:endParaRPr>
          </a:p>
          <a:p>
            <a:endParaRPr lang="en-US" sz="2000" b="1">
              <a:ea typeface="Roboto Condensed Light" panose="02000000000000000000"/>
              <a:cs typeface="Times New Roman"/>
            </a:endParaRPr>
          </a:p>
          <a:p>
            <a:r>
              <a:rPr lang="en-US" sz="2000" b="1">
                <a:ea typeface="Roboto Condensed Light" panose="02000000000000000000"/>
                <a:cs typeface="Times New Roman"/>
              </a:rPr>
              <a:t>- </a:t>
            </a:r>
            <a:r>
              <a:rPr lang="en-US" sz="2000" err="1">
                <a:ea typeface="Roboto Condensed Light" panose="02000000000000000000"/>
                <a:cs typeface="Times New Roman"/>
              </a:rPr>
              <a:t>Lời</a:t>
            </a:r>
            <a:r>
              <a:rPr lang="en-US" sz="2000">
                <a:ea typeface="Roboto Condensed Light" panose="02000000000000000000"/>
                <a:cs typeface="Times New Roman"/>
              </a:rPr>
              <a:t> </a:t>
            </a:r>
            <a:r>
              <a:rPr lang="en-US" sz="2000" err="1">
                <a:ea typeface="Roboto Condensed Light" panose="02000000000000000000"/>
                <a:cs typeface="Times New Roman"/>
              </a:rPr>
              <a:t>nói</a:t>
            </a:r>
            <a:r>
              <a:rPr lang="en-US" sz="2000">
                <a:ea typeface="Roboto Condensed Light" panose="02000000000000000000"/>
                <a:cs typeface="Times New Roman"/>
              </a:rPr>
              <a:t> </a:t>
            </a:r>
            <a:r>
              <a:rPr lang="en-US" sz="2000" err="1">
                <a:ea typeface="Roboto Condensed Light" panose="02000000000000000000"/>
                <a:cs typeface="Times New Roman"/>
              </a:rPr>
              <a:t>là</a:t>
            </a:r>
            <a:r>
              <a:rPr lang="en-US" sz="2000">
                <a:ea typeface="Roboto Condensed Light" panose="02000000000000000000"/>
                <a:cs typeface="Times New Roman"/>
              </a:rPr>
              <a:t> </a:t>
            </a:r>
            <a:r>
              <a:rPr lang="en-US" sz="2000" err="1">
                <a:ea typeface="Roboto Condensed Light" panose="02000000000000000000"/>
                <a:cs typeface="Times New Roman"/>
              </a:rPr>
              <a:t>một</a:t>
            </a:r>
            <a:r>
              <a:rPr lang="en-US" sz="2000">
                <a:ea typeface="Roboto Condensed Light" panose="02000000000000000000"/>
                <a:cs typeface="Times New Roman"/>
              </a:rPr>
              <a:t> </a:t>
            </a:r>
            <a:r>
              <a:rPr lang="en-US" sz="2000" err="1">
                <a:ea typeface="Roboto Condensed Light" panose="02000000000000000000"/>
                <a:cs typeface="Times New Roman"/>
              </a:rPr>
              <a:t>phương</a:t>
            </a:r>
            <a:r>
              <a:rPr lang="en-US" sz="2000">
                <a:ea typeface="Roboto Condensed Light" panose="02000000000000000000"/>
                <a:cs typeface="Times New Roman"/>
              </a:rPr>
              <a:t> </a:t>
            </a:r>
            <a:r>
              <a:rPr lang="en-US" sz="2000" err="1">
                <a:ea typeface="Roboto Condensed Light" panose="02000000000000000000"/>
                <a:cs typeface="Times New Roman"/>
              </a:rPr>
              <a:t>tiện</a:t>
            </a:r>
            <a:r>
              <a:rPr lang="en-US" sz="2000">
                <a:ea typeface="Roboto Condensed Light" panose="02000000000000000000"/>
                <a:cs typeface="Times New Roman"/>
              </a:rPr>
              <a:t> </a:t>
            </a:r>
            <a:r>
              <a:rPr lang="en-US" sz="2000" err="1">
                <a:ea typeface="Roboto Condensed Light" panose="02000000000000000000"/>
                <a:cs typeface="Times New Roman"/>
              </a:rPr>
              <a:t>truyền</a:t>
            </a:r>
            <a:r>
              <a:rPr lang="en-US" sz="2000">
                <a:ea typeface="Roboto Condensed Light" panose="02000000000000000000"/>
                <a:cs typeface="Times New Roman"/>
              </a:rPr>
              <a:t> </a:t>
            </a:r>
            <a:r>
              <a:rPr lang="en-US" sz="2000" err="1">
                <a:ea typeface="Roboto Condensed Light" panose="02000000000000000000"/>
                <a:cs typeface="Times New Roman"/>
              </a:rPr>
              <a:t>tải</a:t>
            </a:r>
            <a:r>
              <a:rPr lang="en-US" sz="2000">
                <a:ea typeface="Roboto Condensed Light" panose="02000000000000000000"/>
                <a:cs typeface="Times New Roman"/>
              </a:rPr>
              <a:t> </a:t>
            </a:r>
            <a:r>
              <a:rPr lang="en-US" sz="2000" err="1">
                <a:ea typeface="Roboto Condensed Light" panose="02000000000000000000"/>
                <a:cs typeface="Times New Roman"/>
              </a:rPr>
              <a:t>cảm</a:t>
            </a:r>
            <a:r>
              <a:rPr lang="en-US" sz="2000">
                <a:ea typeface="Roboto Condensed Light" panose="02000000000000000000"/>
                <a:cs typeface="Times New Roman"/>
              </a:rPr>
              <a:t> </a:t>
            </a:r>
            <a:r>
              <a:rPr lang="en-US" sz="2000" err="1">
                <a:ea typeface="Roboto Condensed Light" panose="02000000000000000000"/>
                <a:cs typeface="Times New Roman"/>
              </a:rPr>
              <a:t>xúc</a:t>
            </a:r>
            <a:r>
              <a:rPr lang="en-US" sz="2000">
                <a:ea typeface="Roboto Condensed Light" panose="02000000000000000000"/>
                <a:cs typeface="Times New Roman"/>
              </a:rPr>
              <a:t> </a:t>
            </a:r>
            <a:r>
              <a:rPr lang="en-US" sz="2000" err="1">
                <a:ea typeface="Roboto Condensed Light" panose="02000000000000000000"/>
                <a:cs typeface="Times New Roman"/>
              </a:rPr>
              <a:t>không</a:t>
            </a:r>
            <a:r>
              <a:rPr lang="en-US" sz="2000">
                <a:ea typeface="Roboto Condensed Light" panose="02000000000000000000"/>
                <a:cs typeface="Times New Roman"/>
              </a:rPr>
              <a:t> </a:t>
            </a:r>
            <a:r>
              <a:rPr lang="en-US" sz="2000" err="1">
                <a:ea typeface="Roboto Condensed Light" panose="02000000000000000000"/>
                <a:cs typeface="Times New Roman"/>
              </a:rPr>
              <a:t>thể</a:t>
            </a:r>
            <a:r>
              <a:rPr lang="en-US" sz="2000">
                <a:ea typeface="Roboto Condensed Light" panose="02000000000000000000"/>
                <a:cs typeface="Times New Roman"/>
              </a:rPr>
              <a:t> </a:t>
            </a:r>
            <a:r>
              <a:rPr lang="en-US" sz="2000" err="1">
                <a:ea typeface="Roboto Condensed Light" panose="02000000000000000000"/>
                <a:cs typeface="Times New Roman"/>
              </a:rPr>
              <a:t>thiếu</a:t>
            </a:r>
            <a:r>
              <a:rPr lang="en-US" sz="2000">
                <a:ea typeface="Roboto Condensed Light" panose="02000000000000000000"/>
                <a:cs typeface="Times New Roman"/>
              </a:rPr>
              <a:t> </a:t>
            </a:r>
            <a:r>
              <a:rPr lang="en-US" sz="2000" err="1">
                <a:ea typeface="Roboto Condensed Light" panose="02000000000000000000"/>
                <a:cs typeface="Times New Roman"/>
              </a:rPr>
              <a:t>trong</a:t>
            </a:r>
            <a:r>
              <a:rPr lang="en-US" sz="2000">
                <a:ea typeface="Roboto Condensed Light" panose="02000000000000000000"/>
                <a:cs typeface="Times New Roman"/>
              </a:rPr>
              <a:t> </a:t>
            </a:r>
            <a:r>
              <a:rPr lang="en-US" sz="2000" err="1">
                <a:ea typeface="Roboto Condensed Light" panose="02000000000000000000"/>
                <a:cs typeface="Times New Roman"/>
              </a:rPr>
              <a:t>cuộc</a:t>
            </a:r>
            <a:r>
              <a:rPr lang="en-US" sz="2000">
                <a:ea typeface="Roboto Condensed Light" panose="02000000000000000000"/>
                <a:cs typeface="Times New Roman"/>
              </a:rPr>
              <a:t> </a:t>
            </a:r>
            <a:r>
              <a:rPr lang="en-US" sz="2000" err="1">
                <a:ea typeface="Roboto Condensed Light" panose="02000000000000000000"/>
                <a:cs typeface="Times New Roman"/>
              </a:rPr>
              <a:t>sống</a:t>
            </a:r>
            <a:r>
              <a:rPr lang="en-US" sz="2000">
                <a:ea typeface="Roboto Condensed Light" panose="02000000000000000000"/>
                <a:cs typeface="Times New Roman"/>
              </a:rPr>
              <a:t>.</a:t>
            </a:r>
          </a:p>
          <a:p>
            <a:endParaRPr lang="en-US" sz="2000">
              <a:ea typeface="Roboto Condensed Light" panose="02000000000000000000"/>
              <a:cs typeface="Times New Roman"/>
            </a:endParaRPr>
          </a:p>
          <a:p>
            <a:r>
              <a:rPr lang="en-US" sz="2000" err="1">
                <a:ea typeface="Roboto Condensed Light" panose="02000000000000000000"/>
                <a:cs typeface="Times New Roman"/>
              </a:rPr>
              <a:t>Nhận</a:t>
            </a:r>
            <a:r>
              <a:rPr lang="en-US" sz="2000">
                <a:ea typeface="Roboto Condensed Light" panose="02000000000000000000"/>
                <a:cs typeface="Times New Roman"/>
              </a:rPr>
              <a:t> </a:t>
            </a:r>
            <a:r>
              <a:rPr lang="en-US" sz="2000" err="1">
                <a:ea typeface="Roboto Condensed Light" panose="02000000000000000000"/>
                <a:cs typeface="Times New Roman"/>
              </a:rPr>
              <a:t>diện</a:t>
            </a:r>
            <a:r>
              <a:rPr lang="en-US" sz="2000">
                <a:ea typeface="Roboto Condensed Light" panose="02000000000000000000"/>
                <a:cs typeface="Times New Roman"/>
              </a:rPr>
              <a:t> </a:t>
            </a:r>
            <a:r>
              <a:rPr lang="en-US" sz="2000" err="1">
                <a:ea typeface="Roboto Condensed Light" panose="02000000000000000000"/>
                <a:cs typeface="Times New Roman"/>
              </a:rPr>
              <a:t>cảm</a:t>
            </a:r>
            <a:r>
              <a:rPr lang="en-US" sz="2000">
                <a:ea typeface="Roboto Condensed Light" panose="02000000000000000000"/>
                <a:cs typeface="Times New Roman"/>
              </a:rPr>
              <a:t> </a:t>
            </a:r>
            <a:r>
              <a:rPr lang="en-US" sz="2000" err="1">
                <a:ea typeface="Roboto Condensed Light" panose="02000000000000000000"/>
                <a:cs typeface="Times New Roman"/>
              </a:rPr>
              <a:t>xúc</a:t>
            </a:r>
            <a:r>
              <a:rPr lang="en-US" sz="2000">
                <a:ea typeface="Roboto Condensed Light" panose="02000000000000000000"/>
                <a:cs typeface="Times New Roman"/>
              </a:rPr>
              <a:t> </a:t>
            </a:r>
            <a:r>
              <a:rPr lang="en-US" sz="2000" err="1">
                <a:ea typeface="Roboto Condensed Light" panose="02000000000000000000"/>
                <a:cs typeface="Times New Roman"/>
              </a:rPr>
              <a:t>đóng</a:t>
            </a:r>
            <a:r>
              <a:rPr lang="en-US" sz="2000">
                <a:ea typeface="Roboto Condensed Light" panose="02000000000000000000"/>
                <a:cs typeface="Times New Roman"/>
              </a:rPr>
              <a:t> </a:t>
            </a:r>
            <a:r>
              <a:rPr lang="en-US" sz="2000" err="1">
                <a:ea typeface="Roboto Condensed Light" panose="02000000000000000000"/>
                <a:cs typeface="Times New Roman"/>
              </a:rPr>
              <a:t>nhiều</a:t>
            </a:r>
            <a:r>
              <a:rPr lang="en-US" sz="2000">
                <a:ea typeface="Roboto Condensed Light" panose="02000000000000000000"/>
                <a:cs typeface="Times New Roman"/>
              </a:rPr>
              <a:t> </a:t>
            </a:r>
            <a:r>
              <a:rPr lang="en-US" sz="2000" err="1">
                <a:ea typeface="Roboto Condensed Light" panose="02000000000000000000"/>
                <a:cs typeface="Times New Roman"/>
              </a:rPr>
              <a:t>vai</a:t>
            </a:r>
            <a:r>
              <a:rPr lang="en-US" sz="2000">
                <a:ea typeface="Roboto Condensed Light" panose="02000000000000000000"/>
                <a:cs typeface="Times New Roman"/>
              </a:rPr>
              <a:t> </a:t>
            </a:r>
            <a:r>
              <a:rPr lang="en-US" sz="2000" err="1">
                <a:ea typeface="Roboto Condensed Light" panose="02000000000000000000"/>
                <a:cs typeface="Times New Roman"/>
              </a:rPr>
              <a:t>trò</a:t>
            </a:r>
            <a:r>
              <a:rPr lang="en-US" sz="2000">
                <a:ea typeface="Roboto Condensed Light" panose="02000000000000000000"/>
                <a:cs typeface="Times New Roman"/>
              </a:rPr>
              <a:t> </a:t>
            </a:r>
            <a:r>
              <a:rPr lang="en-US" sz="2000" err="1">
                <a:ea typeface="Roboto Condensed Light" panose="02000000000000000000"/>
                <a:cs typeface="Times New Roman"/>
              </a:rPr>
              <a:t>trong</a:t>
            </a:r>
            <a:r>
              <a:rPr lang="en-US" sz="2000">
                <a:ea typeface="Roboto Condensed Light" panose="02000000000000000000"/>
                <a:cs typeface="Times New Roman"/>
              </a:rPr>
              <a:t> </a:t>
            </a:r>
            <a:r>
              <a:rPr lang="en-US" sz="2000" err="1">
                <a:ea typeface="Roboto Condensed Light" panose="02000000000000000000"/>
                <a:cs typeface="Times New Roman"/>
              </a:rPr>
              <a:t>cuộc</a:t>
            </a:r>
            <a:r>
              <a:rPr lang="en-US" sz="2000">
                <a:ea typeface="Roboto Condensed Light" panose="02000000000000000000"/>
                <a:cs typeface="Times New Roman"/>
              </a:rPr>
              <a:t> </a:t>
            </a:r>
            <a:r>
              <a:rPr lang="en-US" sz="2000" err="1">
                <a:ea typeface="Roboto Condensed Light" panose="02000000000000000000"/>
                <a:cs typeface="Times New Roman"/>
              </a:rPr>
              <a:t>sống</a:t>
            </a:r>
            <a:r>
              <a:rPr lang="en-US" sz="2000">
                <a:ea typeface="Roboto Condensed Light" panose="02000000000000000000"/>
                <a:cs typeface="Times New Roman"/>
              </a:rPr>
              <a:t>:</a:t>
            </a:r>
          </a:p>
          <a:p>
            <a:endParaRPr lang="en-US" sz="2000">
              <a:ea typeface="Roboto Condensed Light" panose="02000000000000000000"/>
              <a:cs typeface="Times New Roman"/>
            </a:endParaRPr>
          </a:p>
          <a:p>
            <a:pPr marL="285750" indent="-285750">
              <a:buFont typeface="Wingdings" panose="020B0604020202020204"/>
              <a:buChar char="§"/>
            </a:pPr>
            <a:r>
              <a:rPr lang="en-US" sz="2000">
                <a:ea typeface="Roboto Condensed Light" panose="02000000000000000000"/>
                <a:cs typeface="Times New Roman"/>
              </a:rPr>
              <a:t>Các </a:t>
            </a:r>
            <a:r>
              <a:rPr lang="en-US" sz="2000" err="1">
                <a:ea typeface="Roboto Condensed Light" panose="02000000000000000000"/>
                <a:cs typeface="Times New Roman"/>
              </a:rPr>
              <a:t>trung</a:t>
            </a:r>
            <a:r>
              <a:rPr lang="en-US" sz="2000">
                <a:ea typeface="Roboto Condensed Light" panose="02000000000000000000"/>
                <a:cs typeface="Times New Roman"/>
              </a:rPr>
              <a:t> </a:t>
            </a:r>
            <a:r>
              <a:rPr lang="en-US" sz="2000" err="1">
                <a:ea typeface="Roboto Condensed Light" panose="02000000000000000000"/>
                <a:cs typeface="Times New Roman"/>
              </a:rPr>
              <a:t>tâm</a:t>
            </a:r>
            <a:r>
              <a:rPr lang="en-US" sz="2000">
                <a:ea typeface="Roboto Condensed Light" panose="02000000000000000000"/>
                <a:cs typeface="Times New Roman"/>
              </a:rPr>
              <a:t> </a:t>
            </a:r>
            <a:r>
              <a:rPr lang="en-US" sz="2000" err="1">
                <a:ea typeface="Roboto Condensed Light" panose="02000000000000000000"/>
                <a:cs typeface="Times New Roman"/>
              </a:rPr>
              <a:t>chăm</a:t>
            </a:r>
            <a:r>
              <a:rPr lang="en-US" sz="2000">
                <a:ea typeface="Roboto Condensed Light" panose="02000000000000000000"/>
                <a:cs typeface="Times New Roman"/>
              </a:rPr>
              <a:t> </a:t>
            </a:r>
            <a:r>
              <a:rPr lang="en-US" sz="2000" err="1">
                <a:ea typeface="Roboto Condensed Light" panose="02000000000000000000"/>
                <a:cs typeface="Times New Roman"/>
              </a:rPr>
              <a:t>sóc</a:t>
            </a:r>
            <a:r>
              <a:rPr lang="en-US" sz="2000">
                <a:ea typeface="Roboto Condensed Light" panose="02000000000000000000"/>
                <a:cs typeface="Times New Roman"/>
              </a:rPr>
              <a:t> </a:t>
            </a:r>
            <a:r>
              <a:rPr lang="en-US" sz="2000" err="1">
                <a:ea typeface="Roboto Condensed Light" panose="02000000000000000000"/>
                <a:cs typeface="Times New Roman"/>
              </a:rPr>
              <a:t>khách</a:t>
            </a:r>
            <a:r>
              <a:rPr lang="en-US" sz="2000">
                <a:ea typeface="Roboto Condensed Light" panose="02000000000000000000"/>
                <a:cs typeface="Times New Roman"/>
              </a:rPr>
              <a:t> </a:t>
            </a:r>
            <a:r>
              <a:rPr lang="en-US" sz="2000" err="1">
                <a:ea typeface="Roboto Condensed Light" panose="02000000000000000000"/>
                <a:cs typeface="Times New Roman"/>
              </a:rPr>
              <a:t>hàng</a:t>
            </a:r>
            <a:r>
              <a:rPr lang="en-US" sz="2000">
                <a:ea typeface="Roboto Condensed Light" panose="02000000000000000000"/>
                <a:cs typeface="Times New Roman"/>
              </a:rPr>
              <a:t>.</a:t>
            </a:r>
          </a:p>
          <a:p>
            <a:pPr marL="285750" indent="-285750">
              <a:buFont typeface="Wingdings" panose="020B0604020202020204"/>
              <a:buChar char="§"/>
            </a:pPr>
            <a:r>
              <a:rPr lang="en-US" sz="2000">
                <a:ea typeface="Roboto Condensed Light" panose="02000000000000000000"/>
                <a:cs typeface="Times New Roman"/>
              </a:rPr>
              <a:t>Các </a:t>
            </a:r>
            <a:r>
              <a:rPr lang="en-US" sz="2000" err="1">
                <a:ea typeface="Roboto Condensed Light" panose="02000000000000000000"/>
                <a:cs typeface="Times New Roman"/>
              </a:rPr>
              <a:t>trung</a:t>
            </a:r>
            <a:r>
              <a:rPr lang="en-US" sz="2000">
                <a:ea typeface="Roboto Condensed Light" panose="02000000000000000000"/>
                <a:cs typeface="Times New Roman"/>
              </a:rPr>
              <a:t> </a:t>
            </a:r>
            <a:r>
              <a:rPr lang="en-US" sz="2000" err="1">
                <a:ea typeface="Roboto Condensed Light" panose="02000000000000000000"/>
                <a:cs typeface="Times New Roman"/>
              </a:rPr>
              <a:t>tâm</a:t>
            </a:r>
            <a:r>
              <a:rPr lang="en-US" sz="2000">
                <a:ea typeface="Roboto Condensed Light" panose="02000000000000000000"/>
                <a:cs typeface="Times New Roman"/>
              </a:rPr>
              <a:t> </a:t>
            </a:r>
            <a:r>
              <a:rPr lang="en-US" sz="2000" err="1">
                <a:ea typeface="Roboto Condensed Light" panose="02000000000000000000"/>
                <a:cs typeface="Times New Roman"/>
              </a:rPr>
              <a:t>trị</a:t>
            </a:r>
            <a:r>
              <a:rPr lang="en-US" sz="2000">
                <a:ea typeface="Roboto Condensed Light" panose="02000000000000000000"/>
                <a:cs typeface="Times New Roman"/>
              </a:rPr>
              <a:t> </a:t>
            </a:r>
            <a:r>
              <a:rPr lang="en-US" sz="2000" err="1">
                <a:ea typeface="Roboto Condensed Light" panose="02000000000000000000"/>
                <a:cs typeface="Times New Roman"/>
              </a:rPr>
              <a:t>liệu</a:t>
            </a:r>
            <a:r>
              <a:rPr lang="en-US" sz="2000">
                <a:ea typeface="Roboto Condensed Light" panose="02000000000000000000"/>
                <a:cs typeface="Times New Roman"/>
              </a:rPr>
              <a:t>.</a:t>
            </a:r>
          </a:p>
          <a:p>
            <a:pPr marL="285750" indent="-285750">
              <a:buFont typeface="Wingdings" panose="020B0604020202020204"/>
              <a:buChar char="§"/>
            </a:pPr>
            <a:r>
              <a:rPr lang="en-US" sz="2000" err="1">
                <a:ea typeface="Roboto Condensed Light" panose="02000000000000000000"/>
                <a:cs typeface="Times New Roman"/>
              </a:rPr>
              <a:t>Hệ</a:t>
            </a:r>
            <a:r>
              <a:rPr lang="en-US" sz="2000">
                <a:ea typeface="Roboto Condensed Light" panose="02000000000000000000"/>
                <a:cs typeface="Times New Roman"/>
              </a:rPr>
              <a:t> </a:t>
            </a:r>
            <a:r>
              <a:rPr lang="en-US" sz="2000" err="1">
                <a:ea typeface="Roboto Condensed Light" panose="02000000000000000000"/>
                <a:cs typeface="Times New Roman"/>
              </a:rPr>
              <a:t>thống</a:t>
            </a:r>
            <a:r>
              <a:rPr lang="en-US" sz="2000">
                <a:ea typeface="Roboto Condensed Light" panose="02000000000000000000"/>
                <a:cs typeface="Times New Roman"/>
              </a:rPr>
              <a:t> chatbot hay robot</a:t>
            </a:r>
          </a:p>
          <a:p>
            <a:pPr marL="285750" indent="-285750">
              <a:buFont typeface="Wingdings" panose="020B0604020202020204"/>
              <a:buChar char="§"/>
            </a:pPr>
            <a:endParaRPr lang="en-US" sz="2000">
              <a:ea typeface="Roboto Condensed Light" panose="02000000000000000000"/>
              <a:cs typeface="Times New Roman"/>
            </a:endParaRPr>
          </a:p>
          <a:p>
            <a:endParaRPr lang="en-US" sz="2000">
              <a:ea typeface="Roboto Condensed Light" panose="02000000000000000000"/>
              <a:cs typeface="Times New Roman"/>
            </a:endParaRPr>
          </a:p>
          <a:p>
            <a:endParaRPr lang="en-US" sz="2000">
              <a:ea typeface="Roboto Condensed Light" panose="02000000000000000000"/>
              <a:cs typeface="Times New Roman"/>
            </a:endParaRPr>
          </a:p>
        </p:txBody>
      </p:sp>
      <p:sp>
        <p:nvSpPr>
          <p:cNvPr id="2" name="Hộp Văn bản 1">
            <a:extLst>
              <a:ext uri="{FF2B5EF4-FFF2-40B4-BE49-F238E27FC236}">
                <a16:creationId xmlns:a16="http://schemas.microsoft.com/office/drawing/2014/main" id="{4F19391B-EA58-4C35-832B-969FD927877B}"/>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5</a:t>
            </a:r>
          </a:p>
        </p:txBody>
      </p:sp>
    </p:spTree>
    <p:extLst>
      <p:ext uri="{BB962C8B-B14F-4D97-AF65-F5344CB8AC3E}">
        <p14:creationId xmlns:p14="http://schemas.microsoft.com/office/powerpoint/2010/main" val="33307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r>
              <a:rPr lang="en-US" altLang="en-GB">
                <a:latin typeface="Arial"/>
                <a:cs typeface="Times New Roman"/>
              </a:rPr>
              <a:t>GIẢI QUYẾT VẤN ĐỀ</a:t>
            </a:r>
            <a:endParaRPr lang="vi-VN">
              <a:latin typeface="Arial"/>
            </a:endParaRPr>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02</a:t>
            </a:r>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723063AD-DD72-4D09-BB24-EEA0C16CACD9}"/>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257;p41">
            <a:extLst>
              <a:ext uri="{FF2B5EF4-FFF2-40B4-BE49-F238E27FC236}">
                <a16:creationId xmlns:a16="http://schemas.microsoft.com/office/drawing/2014/main" id="{F93310D4-E3BA-4238-9050-347AC75E55AE}"/>
              </a:ext>
            </a:extLst>
          </p:cNvPr>
          <p:cNvSpPr txBox="1">
            <a:spLocks noGrp="1"/>
          </p:cNvSpPr>
          <p:nvPr>
            <p:ph type="ctrTitle"/>
          </p:nvPr>
        </p:nvSpPr>
        <p:spPr>
          <a:xfrm>
            <a:off x="1979456" y="195370"/>
            <a:ext cx="5214300" cy="946200"/>
          </a:xfrm>
          <a:prstGeom prst="rect">
            <a:avLst/>
          </a:prstGeom>
        </p:spPr>
        <p:txBody>
          <a:bodyPr spcFirstLastPara="1" wrap="square" lIns="91425" tIns="91425" rIns="91425" bIns="91425" anchor="t" anchorCtr="0">
            <a:noAutofit/>
          </a:bodyPr>
          <a:lstStyle/>
          <a:p>
            <a:pPr algn="ctr"/>
            <a:r>
              <a:rPr lang="en-US" altLang="en-GB" sz="2600">
                <a:solidFill>
                  <a:srgbClr val="0070C0"/>
                </a:solidFill>
                <a:latin typeface="Arial"/>
                <a:cs typeface="Times New Roman"/>
              </a:rPr>
              <a:t>GIẢI QUYẾT VẤN ĐỀ</a:t>
            </a:r>
            <a:endParaRPr lang="vi-VN">
              <a:latin typeface="Arial"/>
            </a:endParaRPr>
          </a:p>
        </p:txBody>
      </p:sp>
      <p:sp>
        <p:nvSpPr>
          <p:cNvPr id="12" name="Hộp Văn bản 11">
            <a:extLst>
              <a:ext uri="{FF2B5EF4-FFF2-40B4-BE49-F238E27FC236}">
                <a16:creationId xmlns:a16="http://schemas.microsoft.com/office/drawing/2014/main" id="{324022BB-2C2B-418A-8735-43B082B721D5}"/>
              </a:ext>
            </a:extLst>
          </p:cNvPr>
          <p:cNvSpPr txBox="1"/>
          <p:nvPr/>
        </p:nvSpPr>
        <p:spPr>
          <a:xfrm>
            <a:off x="711368" y="959519"/>
            <a:ext cx="8052132"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20B0604020202020204"/>
              <a:buChar char="v"/>
            </a:pPr>
            <a:r>
              <a:rPr lang="vi-VN" sz="2600">
                <a:solidFill>
                  <a:srgbClr val="0070C0"/>
                </a:solidFill>
              </a:rPr>
              <a:t> THU THẬP DỮ LIỆU</a:t>
            </a:r>
          </a:p>
          <a:p>
            <a:pPr marL="285750" indent="-285750">
              <a:buFont typeface="Wingdings" panose="020B0604020202020204"/>
              <a:buChar char="v"/>
            </a:pPr>
            <a:endParaRPr lang="vi-VN" sz="2600">
              <a:solidFill>
                <a:srgbClr val="0070C0"/>
              </a:solidFill>
            </a:endParaRPr>
          </a:p>
          <a:p>
            <a:pPr marL="285750" indent="-285750">
              <a:buFont typeface="Wingdings" panose="020B0604020202020204"/>
              <a:buChar char="v"/>
            </a:pPr>
            <a:r>
              <a:rPr lang="vi-VN" sz="2600">
                <a:solidFill>
                  <a:srgbClr val="0070C0"/>
                </a:solidFill>
              </a:rPr>
              <a:t> XỬ LÝ DỮ LIỆU </a:t>
            </a:r>
          </a:p>
          <a:p>
            <a:pPr marL="285750" indent="-285750">
              <a:buFont typeface="Wingdings" panose="020B0604020202020204"/>
              <a:buChar char="v"/>
            </a:pPr>
            <a:endParaRPr lang="vi-VN" sz="2600">
              <a:solidFill>
                <a:srgbClr val="0070C0"/>
              </a:solidFill>
            </a:endParaRPr>
          </a:p>
          <a:p>
            <a:pPr marL="285750" indent="-285750">
              <a:buFont typeface="Wingdings" panose="020B0604020202020204"/>
              <a:buChar char="v"/>
            </a:pPr>
            <a:r>
              <a:rPr lang="vi-VN" sz="2600">
                <a:solidFill>
                  <a:srgbClr val="0070C0"/>
                </a:solidFill>
              </a:rPr>
              <a:t> MÔ HÌNH</a:t>
            </a:r>
          </a:p>
          <a:p>
            <a:pPr marL="285750" indent="-285750">
              <a:buFont typeface="Wingdings" panose="020B0604020202020204"/>
              <a:buChar char="v"/>
            </a:pPr>
            <a:endParaRPr lang="vi-VN" sz="2600">
              <a:solidFill>
                <a:srgbClr val="0070C0"/>
              </a:solidFill>
            </a:endParaRPr>
          </a:p>
          <a:p>
            <a:pPr marL="285750" indent="-285750">
              <a:buFont typeface="Wingdings" panose="020B0604020202020204"/>
              <a:buChar char="v"/>
            </a:pPr>
            <a:r>
              <a:rPr lang="vi-VN" sz="2600">
                <a:solidFill>
                  <a:srgbClr val="0070C0"/>
                </a:solidFill>
              </a:rPr>
              <a:t> KẾT LUẬN</a:t>
            </a:r>
          </a:p>
        </p:txBody>
      </p:sp>
      <p:sp>
        <p:nvSpPr>
          <p:cNvPr id="2" name="Hộp Văn bản 1">
            <a:extLst>
              <a:ext uri="{FF2B5EF4-FFF2-40B4-BE49-F238E27FC236}">
                <a16:creationId xmlns:a16="http://schemas.microsoft.com/office/drawing/2014/main" id="{5B83F6D6-D5E8-4377-B1E0-733ECA2A8712}"/>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7</a:t>
            </a:r>
          </a:p>
        </p:txBody>
      </p:sp>
    </p:spTree>
    <p:extLst>
      <p:ext uri="{BB962C8B-B14F-4D97-AF65-F5344CB8AC3E}">
        <p14:creationId xmlns:p14="http://schemas.microsoft.com/office/powerpoint/2010/main" val="1792322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79456" y="195370"/>
            <a:ext cx="5214300" cy="946200"/>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THU THẬP DỮ LIỆU</a:t>
            </a:r>
          </a:p>
        </p:txBody>
      </p:sp>
      <p:sp>
        <p:nvSpPr>
          <p:cNvPr id="258" name="Google Shape;258;p41"/>
          <p:cNvSpPr txBox="1"/>
          <p:nvPr/>
        </p:nvSpPr>
        <p:spPr>
          <a:xfrm>
            <a:off x="128271" y="671596"/>
            <a:ext cx="8835634" cy="3260929"/>
          </a:xfrm>
          <a:prstGeom prst="rect">
            <a:avLst/>
          </a:prstGeom>
          <a:noFill/>
          <a:ln>
            <a:noFill/>
          </a:ln>
        </p:spPr>
        <p:txBody>
          <a:bodyPr spcFirstLastPara="1" wrap="square" lIns="91425" tIns="91425" rIns="91425" bIns="91425" anchor="t" anchorCtr="0">
            <a:noAutofit/>
          </a:bodyPr>
          <a:lstStyle/>
          <a:p>
            <a:r>
              <a:rPr lang="en-US" sz="2000" b="1">
                <a:ea typeface="Roboto Condensed Light" panose="02000000000000000000"/>
                <a:cs typeface="Times New Roman"/>
              </a:rPr>
              <a:t>THÁCH THỨC</a:t>
            </a:r>
          </a:p>
          <a:p>
            <a:r>
              <a:rPr lang="en-US" sz="2000" err="1">
                <a:ea typeface="Roboto Condensed Light" panose="02000000000000000000"/>
                <a:cs typeface="Times New Roman"/>
              </a:rPr>
              <a:t>Đặt</a:t>
            </a:r>
            <a:r>
              <a:rPr lang="en-US" sz="2000">
                <a:ea typeface="Roboto Condensed Light" panose="02000000000000000000"/>
                <a:cs typeface="Times New Roman"/>
              </a:rPr>
              <a:t> </a:t>
            </a:r>
            <a:r>
              <a:rPr lang="en-US" sz="2000" err="1">
                <a:ea typeface="Roboto Condensed Light" panose="02000000000000000000"/>
                <a:cs typeface="Times New Roman"/>
              </a:rPr>
              <a:t>vấn</a:t>
            </a:r>
            <a:r>
              <a:rPr lang="en-US" sz="2000">
                <a:ea typeface="Roboto Condensed Light" panose="02000000000000000000"/>
                <a:cs typeface="Times New Roman"/>
              </a:rPr>
              <a:t> </a:t>
            </a:r>
            <a:r>
              <a:rPr lang="en-US" sz="2000" err="1">
                <a:ea typeface="Roboto Condensed Light" panose="02000000000000000000"/>
                <a:cs typeface="Times New Roman"/>
              </a:rPr>
              <a:t>đề</a:t>
            </a:r>
            <a:r>
              <a:rPr lang="en-US" sz="2000">
                <a:ea typeface="Roboto Condensed Light" panose="02000000000000000000"/>
                <a:cs typeface="Times New Roman"/>
              </a:rPr>
              <a:t>: </a:t>
            </a:r>
            <a:r>
              <a:rPr lang="en-US" sz="2000" err="1">
                <a:ea typeface="Roboto Condensed Light" panose="02000000000000000000"/>
                <a:cs typeface="Times New Roman"/>
              </a:rPr>
              <a:t>Bài</a:t>
            </a:r>
            <a:r>
              <a:rPr lang="en-US" sz="2000">
                <a:ea typeface="Roboto Condensed Light" panose="02000000000000000000"/>
                <a:cs typeface="Times New Roman"/>
              </a:rPr>
              <a:t> </a:t>
            </a:r>
            <a:r>
              <a:rPr lang="en-US" sz="2000" err="1">
                <a:ea typeface="Roboto Condensed Light" panose="02000000000000000000"/>
                <a:cs typeface="Times New Roman"/>
              </a:rPr>
              <a:t>toán</a:t>
            </a:r>
            <a:r>
              <a:rPr lang="en-US" sz="2000">
                <a:ea typeface="Roboto Condensed Light" panose="02000000000000000000"/>
                <a:cs typeface="Times New Roman"/>
              </a:rPr>
              <a:t> </a:t>
            </a:r>
            <a:r>
              <a:rPr lang="en-US" sz="2000" err="1">
                <a:ea typeface="Roboto Condensed Light" panose="02000000000000000000"/>
                <a:cs typeface="Times New Roman"/>
              </a:rPr>
              <a:t>có</a:t>
            </a:r>
            <a:r>
              <a:rPr lang="en-US" sz="2000">
                <a:ea typeface="Roboto Condensed Light" panose="02000000000000000000"/>
                <a:cs typeface="Times New Roman"/>
              </a:rPr>
              <a:t> </a:t>
            </a:r>
            <a:r>
              <a:rPr lang="en-US" sz="2000" err="1">
                <a:ea typeface="Roboto Condensed Light" panose="02000000000000000000"/>
                <a:cs typeface="Times New Roman"/>
              </a:rPr>
              <a:t>sử</a:t>
            </a:r>
            <a:r>
              <a:rPr lang="en-US" sz="2000">
                <a:ea typeface="Roboto Condensed Light" panose="02000000000000000000"/>
                <a:cs typeface="Times New Roman"/>
              </a:rPr>
              <a:t> </a:t>
            </a:r>
            <a:r>
              <a:rPr lang="en-US" sz="2000" err="1">
                <a:ea typeface="Roboto Condensed Light" panose="02000000000000000000"/>
                <a:cs typeface="Times New Roman"/>
              </a:rPr>
              <a:t>dụng</a:t>
            </a:r>
            <a:r>
              <a:rPr lang="en-US" sz="2000">
                <a:ea typeface="Roboto Condensed Light" panose="02000000000000000000"/>
                <a:cs typeface="Times New Roman"/>
              </a:rPr>
              <a:t> </a:t>
            </a:r>
            <a:r>
              <a:rPr lang="en-US" sz="2000" err="1">
                <a:ea typeface="Roboto Condensed Light" panose="02000000000000000000"/>
                <a:cs typeface="Times New Roman"/>
              </a:rPr>
              <a:t>lại</a:t>
            </a:r>
            <a:r>
              <a:rPr lang="en-US" sz="2000">
                <a:ea typeface="Roboto Condensed Light" panose="02000000000000000000"/>
                <a:cs typeface="Times New Roman"/>
              </a:rPr>
              <a:t> </a:t>
            </a:r>
            <a:r>
              <a:rPr lang="en-US" sz="2000" err="1">
                <a:ea typeface="Roboto Condensed Light" panose="02000000000000000000"/>
                <a:cs typeface="Times New Roman"/>
              </a:rPr>
              <a:t>bộ</a:t>
            </a:r>
            <a:r>
              <a:rPr lang="en-US" sz="2000">
                <a:ea typeface="Roboto Condensed Light" panose="02000000000000000000"/>
                <a:cs typeface="Times New Roman"/>
              </a:rPr>
              <a:t> </a:t>
            </a:r>
            <a:r>
              <a:rPr lang="en-US" sz="2000" err="1">
                <a:ea typeface="Roboto Condensed Light" panose="02000000000000000000"/>
                <a:cs typeface="Times New Roman"/>
              </a:rPr>
              <a:t>dữ</a:t>
            </a:r>
            <a:r>
              <a:rPr lang="en-US" sz="2000">
                <a:ea typeface="Roboto Condensed Light" panose="02000000000000000000"/>
                <a:cs typeface="Times New Roman"/>
              </a:rPr>
              <a:t> </a:t>
            </a:r>
            <a:r>
              <a:rPr lang="en-US" sz="2000" err="1">
                <a:ea typeface="Roboto Condensed Light" panose="02000000000000000000"/>
                <a:cs typeface="Times New Roman"/>
              </a:rPr>
              <a:t>liệu</a:t>
            </a:r>
            <a:r>
              <a:rPr lang="en-US" sz="2000">
                <a:ea typeface="Roboto Condensed Light" panose="02000000000000000000"/>
                <a:cs typeface="Times New Roman"/>
              </a:rPr>
              <a:t> </a:t>
            </a:r>
            <a:r>
              <a:rPr lang="en-US" sz="2000" err="1">
                <a:ea typeface="Roboto Condensed Light" panose="02000000000000000000"/>
                <a:cs typeface="Times New Roman"/>
              </a:rPr>
              <a:t>tiếng</a:t>
            </a:r>
            <a:r>
              <a:rPr lang="en-US" sz="2000">
                <a:ea typeface="Roboto Condensed Light" panose="02000000000000000000"/>
                <a:cs typeface="Times New Roman"/>
              </a:rPr>
              <a:t> Anh </a:t>
            </a:r>
            <a:r>
              <a:rPr lang="en-US" sz="2000" err="1">
                <a:ea typeface="Roboto Condensed Light" panose="02000000000000000000"/>
                <a:cs typeface="Times New Roman"/>
              </a:rPr>
              <a:t>được</a:t>
            </a:r>
            <a:r>
              <a:rPr lang="en-US" sz="2000">
                <a:ea typeface="Roboto Condensed Light" panose="02000000000000000000"/>
                <a:cs typeface="Times New Roman"/>
              </a:rPr>
              <a:t> hay </a:t>
            </a:r>
            <a:r>
              <a:rPr lang="en-US" sz="2000" err="1">
                <a:ea typeface="Roboto Condensed Light" panose="02000000000000000000"/>
                <a:cs typeface="Times New Roman"/>
              </a:rPr>
              <a:t>không</a:t>
            </a:r>
            <a:r>
              <a:rPr lang="en-US" sz="2000">
                <a:ea typeface="Roboto Condensed Light" panose="02000000000000000000"/>
                <a:cs typeface="Times New Roman"/>
              </a:rPr>
              <a:t>?</a:t>
            </a:r>
          </a:p>
          <a:p>
            <a:endParaRPr lang="en-US" sz="2000">
              <a:ea typeface="Roboto Condensed Light" panose="02000000000000000000"/>
              <a:cs typeface="Times New Roman"/>
            </a:endParaRPr>
          </a:p>
          <a:p>
            <a:pPr marL="342900" indent="-342900">
              <a:buChar char="•"/>
            </a:pPr>
            <a:r>
              <a:rPr lang="en-US" sz="2000" err="1">
                <a:ea typeface="Roboto Condensed Light" panose="02000000000000000000"/>
                <a:cs typeface="Times New Roman"/>
              </a:rPr>
              <a:t>Cách</a:t>
            </a:r>
            <a:r>
              <a:rPr lang="en-US" sz="2000">
                <a:ea typeface="Roboto Condensed Light" panose="02000000000000000000"/>
                <a:cs typeface="Times New Roman"/>
              </a:rPr>
              <a:t> </a:t>
            </a:r>
            <a:r>
              <a:rPr lang="en-US" sz="2000" err="1">
                <a:ea typeface="Roboto Condensed Light" panose="02000000000000000000"/>
                <a:cs typeface="Times New Roman"/>
              </a:rPr>
              <a:t>biểu</a:t>
            </a:r>
            <a:r>
              <a:rPr lang="en-US" sz="2000">
                <a:ea typeface="Roboto Condensed Light" panose="02000000000000000000"/>
                <a:cs typeface="Times New Roman"/>
              </a:rPr>
              <a:t> </a:t>
            </a:r>
            <a:r>
              <a:rPr lang="en-US" sz="2000" err="1">
                <a:ea typeface="Roboto Condensed Light" panose="02000000000000000000"/>
                <a:cs typeface="Times New Roman"/>
              </a:rPr>
              <a:t>đạt</a:t>
            </a:r>
            <a:r>
              <a:rPr lang="en-US" sz="2000">
                <a:ea typeface="Roboto Condensed Light" panose="02000000000000000000"/>
                <a:cs typeface="Times New Roman"/>
              </a:rPr>
              <a:t> </a:t>
            </a:r>
            <a:r>
              <a:rPr lang="en-US" sz="2000" err="1">
                <a:ea typeface="Roboto Condensed Light" panose="02000000000000000000"/>
                <a:cs typeface="Times New Roman"/>
              </a:rPr>
              <a:t>cảm</a:t>
            </a:r>
            <a:r>
              <a:rPr lang="en-US" sz="2000">
                <a:ea typeface="Roboto Condensed Light" panose="02000000000000000000"/>
                <a:cs typeface="Times New Roman"/>
              </a:rPr>
              <a:t> </a:t>
            </a:r>
            <a:r>
              <a:rPr lang="en-US" sz="2000" err="1">
                <a:ea typeface="Roboto Condensed Light" panose="02000000000000000000"/>
                <a:cs typeface="Times New Roman"/>
              </a:rPr>
              <a:t>xúc</a:t>
            </a:r>
            <a:r>
              <a:rPr lang="en-US" sz="2000">
                <a:ea typeface="Roboto Condensed Light" panose="02000000000000000000"/>
                <a:cs typeface="Times New Roman"/>
              </a:rPr>
              <a:t> </a:t>
            </a:r>
            <a:r>
              <a:rPr lang="en-US" sz="2000" err="1">
                <a:ea typeface="Roboto Condensed Light" panose="02000000000000000000"/>
                <a:cs typeface="Times New Roman"/>
              </a:rPr>
              <a:t>có</a:t>
            </a:r>
            <a:r>
              <a:rPr lang="en-US" sz="2000">
                <a:ea typeface="Roboto Condensed Light" panose="02000000000000000000"/>
                <a:cs typeface="Times New Roman"/>
              </a:rPr>
              <a:t> </a:t>
            </a:r>
            <a:r>
              <a:rPr lang="en-US" sz="2000" err="1">
                <a:ea typeface="Roboto Condensed Light" panose="02000000000000000000"/>
                <a:cs typeface="Times New Roman"/>
              </a:rPr>
              <a:t>sự</a:t>
            </a:r>
            <a:r>
              <a:rPr lang="en-US" sz="2000">
                <a:ea typeface="Roboto Condensed Light" panose="02000000000000000000"/>
                <a:cs typeface="Times New Roman"/>
              </a:rPr>
              <a:t> </a:t>
            </a:r>
            <a:r>
              <a:rPr lang="en-US" sz="2000" err="1">
                <a:ea typeface="Roboto Condensed Light" panose="02000000000000000000"/>
                <a:cs typeface="Times New Roman"/>
              </a:rPr>
              <a:t>khác</a:t>
            </a:r>
            <a:r>
              <a:rPr lang="en-US" sz="2000">
                <a:ea typeface="Roboto Condensed Light" panose="02000000000000000000"/>
                <a:cs typeface="Times New Roman"/>
              </a:rPr>
              <a:t> </a:t>
            </a:r>
            <a:r>
              <a:rPr lang="en-US" sz="2000" err="1">
                <a:ea typeface="Roboto Condensed Light" panose="02000000000000000000"/>
                <a:cs typeface="Times New Roman"/>
              </a:rPr>
              <a:t>nhau</a:t>
            </a:r>
            <a:r>
              <a:rPr lang="en-US" sz="2000">
                <a:ea typeface="Roboto Condensed Light" panose="02000000000000000000"/>
                <a:cs typeface="Times New Roman"/>
              </a:rPr>
              <a:t> </a:t>
            </a:r>
            <a:r>
              <a:rPr lang="en-US" sz="2000" err="1">
                <a:ea typeface="Roboto Condensed Light" panose="02000000000000000000"/>
                <a:cs typeface="Times New Roman"/>
              </a:rPr>
              <a:t>nhất</a:t>
            </a:r>
            <a:r>
              <a:rPr lang="en-US" sz="2000">
                <a:ea typeface="Roboto Condensed Light" panose="02000000000000000000"/>
                <a:cs typeface="Times New Roman"/>
              </a:rPr>
              <a:t> </a:t>
            </a:r>
            <a:r>
              <a:rPr lang="en-US" sz="2000" err="1">
                <a:ea typeface="Roboto Condensed Light" panose="02000000000000000000"/>
                <a:cs typeface="Times New Roman"/>
              </a:rPr>
              <a:t>định</a:t>
            </a:r>
            <a:r>
              <a:rPr lang="en-US" sz="2000">
                <a:ea typeface="Roboto Condensed Light" panose="02000000000000000000"/>
                <a:cs typeface="Times New Roman"/>
              </a:rPr>
              <a:t> (</a:t>
            </a:r>
            <a:r>
              <a:rPr lang="en-US" sz="2000" err="1">
                <a:ea typeface="Roboto Condensed Light" panose="02000000000000000000"/>
                <a:cs typeface="Times New Roman"/>
              </a:rPr>
              <a:t>chứng</a:t>
            </a:r>
            <a:r>
              <a:rPr lang="en-US" sz="2000">
                <a:ea typeface="Roboto Condensed Light" panose="02000000000000000000"/>
                <a:cs typeface="Times New Roman"/>
              </a:rPr>
              <a:t> </a:t>
            </a:r>
            <a:r>
              <a:rPr lang="en-US" sz="2000" err="1">
                <a:ea typeface="Roboto Condensed Light" panose="02000000000000000000"/>
                <a:cs typeface="Times New Roman"/>
              </a:rPr>
              <a:t>minh</a:t>
            </a:r>
            <a:r>
              <a:rPr lang="en-US" sz="2000">
                <a:ea typeface="Roboto Condensed Light" panose="02000000000000000000"/>
                <a:cs typeface="Times New Roman"/>
              </a:rPr>
              <a:t> </a:t>
            </a:r>
            <a:r>
              <a:rPr lang="en-US" sz="2000" err="1">
                <a:ea typeface="Roboto Condensed Light" panose="02000000000000000000"/>
                <a:cs typeface="Times New Roman"/>
              </a:rPr>
              <a:t>thực</a:t>
            </a:r>
            <a:r>
              <a:rPr lang="en-US" sz="2000">
                <a:ea typeface="Roboto Condensed Light" panose="02000000000000000000"/>
                <a:cs typeface="Times New Roman"/>
              </a:rPr>
              <a:t> </a:t>
            </a:r>
            <a:r>
              <a:rPr lang="en-US" sz="2000" err="1">
                <a:ea typeface="Roboto Condensed Light" panose="02000000000000000000"/>
                <a:cs typeface="Times New Roman"/>
              </a:rPr>
              <a:t>nghiệm</a:t>
            </a:r>
            <a:r>
              <a:rPr lang="en-US" sz="2000">
                <a:ea typeface="Roboto Condensed Light" panose="02000000000000000000"/>
                <a:cs typeface="Times New Roman"/>
              </a:rPr>
              <a:t>)</a:t>
            </a:r>
          </a:p>
          <a:p>
            <a:pPr marL="342900" indent="-342900">
              <a:buChar char="•"/>
            </a:pPr>
            <a:endParaRPr lang="en-US" sz="2000">
              <a:ea typeface="Roboto Condensed Light" panose="02000000000000000000"/>
              <a:cs typeface="Times New Roman"/>
            </a:endParaRPr>
          </a:p>
          <a:p>
            <a:pPr marL="342900" indent="-342900">
              <a:buChar char="•"/>
            </a:pPr>
            <a:r>
              <a:rPr lang="en-US" sz="2000" err="1">
                <a:ea typeface="Roboto Condensed Light" panose="02000000000000000000"/>
                <a:cs typeface="Times New Roman"/>
              </a:rPr>
              <a:t>Chưa</a:t>
            </a:r>
            <a:r>
              <a:rPr lang="en-US" sz="2000">
                <a:ea typeface="Roboto Condensed Light" panose="02000000000000000000"/>
                <a:cs typeface="Times New Roman"/>
              </a:rPr>
              <a:t> </a:t>
            </a:r>
            <a:r>
              <a:rPr lang="en-US" sz="2000" err="1">
                <a:ea typeface="Roboto Condensed Light" panose="02000000000000000000"/>
                <a:cs typeface="Times New Roman"/>
              </a:rPr>
              <a:t>có</a:t>
            </a:r>
            <a:r>
              <a:rPr lang="en-US" sz="2000">
                <a:ea typeface="Roboto Condensed Light" panose="02000000000000000000"/>
                <a:cs typeface="Times New Roman"/>
              </a:rPr>
              <a:t> </a:t>
            </a:r>
            <a:r>
              <a:rPr lang="en-US" sz="2000" err="1">
                <a:ea typeface="Roboto Condensed Light" panose="02000000000000000000"/>
                <a:cs typeface="Times New Roman"/>
              </a:rPr>
              <a:t>một</a:t>
            </a:r>
            <a:r>
              <a:rPr lang="en-US" sz="2000">
                <a:ea typeface="Roboto Condensed Light" panose="02000000000000000000"/>
                <a:cs typeface="Times New Roman"/>
              </a:rPr>
              <a:t> </a:t>
            </a:r>
            <a:r>
              <a:rPr lang="en-US" sz="2000" err="1">
                <a:ea typeface="Roboto Condensed Light" panose="02000000000000000000"/>
                <a:cs typeface="Times New Roman"/>
              </a:rPr>
              <a:t>bộ</a:t>
            </a:r>
            <a:r>
              <a:rPr lang="en-US" sz="2000">
                <a:ea typeface="Roboto Condensed Light" panose="02000000000000000000"/>
                <a:cs typeface="Times New Roman"/>
              </a:rPr>
              <a:t> </a:t>
            </a:r>
            <a:r>
              <a:rPr lang="en-US" sz="2000" err="1">
                <a:ea typeface="Roboto Condensed Light" panose="02000000000000000000"/>
                <a:cs typeface="Times New Roman"/>
              </a:rPr>
              <a:t>dữ</a:t>
            </a:r>
            <a:r>
              <a:rPr lang="en-US" sz="2000">
                <a:ea typeface="Roboto Condensed Light" panose="02000000000000000000"/>
                <a:cs typeface="Times New Roman"/>
              </a:rPr>
              <a:t> </a:t>
            </a:r>
            <a:r>
              <a:rPr lang="en-US" sz="2000" err="1">
                <a:ea typeface="Roboto Condensed Light" panose="02000000000000000000"/>
                <a:cs typeface="Times New Roman"/>
              </a:rPr>
              <a:t>liệu</a:t>
            </a:r>
            <a:r>
              <a:rPr lang="en-US" sz="2000">
                <a:ea typeface="Roboto Condensed Light" panose="02000000000000000000"/>
                <a:cs typeface="Times New Roman"/>
              </a:rPr>
              <a:t> </a:t>
            </a:r>
            <a:r>
              <a:rPr lang="en-US" sz="2000" err="1">
                <a:ea typeface="Roboto Condensed Light" panose="02000000000000000000"/>
                <a:cs typeface="Times New Roman"/>
              </a:rPr>
              <a:t>nào</a:t>
            </a:r>
            <a:r>
              <a:rPr lang="en-US" sz="2000">
                <a:ea typeface="Roboto Condensed Light" panose="02000000000000000000"/>
                <a:cs typeface="Times New Roman"/>
              </a:rPr>
              <a:t> </a:t>
            </a:r>
            <a:r>
              <a:rPr lang="en-US" sz="2000" err="1">
                <a:ea typeface="Roboto Condensed Light" panose="02000000000000000000"/>
                <a:cs typeface="Times New Roman"/>
              </a:rPr>
              <a:t>dành</a:t>
            </a:r>
            <a:r>
              <a:rPr lang="en-US" sz="2000">
                <a:ea typeface="Roboto Condensed Light" panose="02000000000000000000"/>
                <a:cs typeface="Times New Roman"/>
              </a:rPr>
              <a:t> </a:t>
            </a:r>
            <a:r>
              <a:rPr lang="en-US" sz="2000" err="1">
                <a:ea typeface="Roboto Condensed Light" panose="02000000000000000000"/>
                <a:cs typeface="Times New Roman"/>
              </a:rPr>
              <a:t>cho</a:t>
            </a:r>
            <a:r>
              <a:rPr lang="en-US" sz="2000">
                <a:ea typeface="Roboto Condensed Light" panose="02000000000000000000"/>
                <a:cs typeface="Times New Roman"/>
              </a:rPr>
              <a:t> </a:t>
            </a:r>
            <a:r>
              <a:rPr lang="en-US" sz="2000" err="1">
                <a:ea typeface="Roboto Condensed Light" panose="02000000000000000000"/>
                <a:cs typeface="Times New Roman"/>
              </a:rPr>
              <a:t>tiếng</a:t>
            </a:r>
            <a:r>
              <a:rPr lang="en-US" sz="2000">
                <a:ea typeface="Roboto Condensed Light" panose="02000000000000000000"/>
                <a:cs typeface="Times New Roman"/>
              </a:rPr>
              <a:t> Việt.</a:t>
            </a:r>
          </a:p>
          <a:p>
            <a:endParaRPr lang="en-US" sz="2000">
              <a:ea typeface="Roboto Condensed Light" panose="02000000000000000000"/>
              <a:cs typeface="Times New Roman"/>
            </a:endParaRPr>
          </a:p>
          <a:p>
            <a:pPr marL="342900" indent="-342900">
              <a:buChar char="•"/>
            </a:pPr>
            <a:endParaRPr lang="en-US" sz="2000">
              <a:ea typeface="Roboto Condensed Light" panose="02000000000000000000"/>
              <a:cs typeface="Times New Roman"/>
            </a:endParaRPr>
          </a:p>
          <a:p>
            <a:pPr marL="342900" indent="-342900">
              <a:buChar char="•"/>
            </a:pPr>
            <a:endParaRPr lang="en-US" sz="2000">
              <a:ea typeface="Roboto Condensed Light" panose="02000000000000000000"/>
              <a:cs typeface="Times New Roman"/>
            </a:endParaRPr>
          </a:p>
          <a:p>
            <a:pPr marL="342900" indent="-342900">
              <a:buChar char="•"/>
            </a:pPr>
            <a:endParaRPr lang="en-US" sz="2000">
              <a:ea typeface="Roboto Condensed Light" panose="02000000000000000000"/>
              <a:cs typeface="Times New Roman"/>
            </a:endParaRPr>
          </a:p>
          <a:p>
            <a:pPr marL="342900" indent="-342900">
              <a:buChar char="•"/>
            </a:pPr>
            <a:endParaRPr lang="en-US" sz="2000">
              <a:ea typeface="Roboto Condensed Light" panose="02000000000000000000"/>
              <a:cs typeface="Times New Roman"/>
            </a:endParaRPr>
          </a:p>
        </p:txBody>
      </p:sp>
      <p:sp>
        <p:nvSpPr>
          <p:cNvPr id="2" name="Mũi tên: Phải 1">
            <a:extLst>
              <a:ext uri="{FF2B5EF4-FFF2-40B4-BE49-F238E27FC236}">
                <a16:creationId xmlns:a16="http://schemas.microsoft.com/office/drawing/2014/main" id="{5C796190-10B3-4094-830F-866EBDB1BAC7}"/>
              </a:ext>
            </a:extLst>
          </p:cNvPr>
          <p:cNvSpPr/>
          <p:nvPr/>
        </p:nvSpPr>
        <p:spPr>
          <a:xfrm>
            <a:off x="1210257" y="3517552"/>
            <a:ext cx="976866" cy="485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ộp Văn bản 2">
            <a:extLst>
              <a:ext uri="{FF2B5EF4-FFF2-40B4-BE49-F238E27FC236}">
                <a16:creationId xmlns:a16="http://schemas.microsoft.com/office/drawing/2014/main" id="{1AD33844-E46D-4AC5-AF58-CA3C0975662B}"/>
              </a:ext>
            </a:extLst>
          </p:cNvPr>
          <p:cNvSpPr txBox="1"/>
          <p:nvPr/>
        </p:nvSpPr>
        <p:spPr>
          <a:xfrm>
            <a:off x="2326886" y="3567362"/>
            <a:ext cx="57934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800" b="1">
                <a:solidFill>
                  <a:schemeClr val="tx1">
                    <a:lumMod val="95000"/>
                    <a:lumOff val="5000"/>
                  </a:schemeClr>
                </a:solidFill>
              </a:rPr>
              <a:t>TẠO RA MỘT BỘ DỮ LIỆU MỚI</a:t>
            </a:r>
          </a:p>
        </p:txBody>
      </p:sp>
      <p:sp>
        <p:nvSpPr>
          <p:cNvPr id="4" name="Hộp Văn bản 3">
            <a:extLst>
              <a:ext uri="{FF2B5EF4-FFF2-40B4-BE49-F238E27FC236}">
                <a16:creationId xmlns:a16="http://schemas.microsoft.com/office/drawing/2014/main" id="{1EE9EFDE-904C-4C66-93F0-210E3C0D193D}"/>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8</a:t>
            </a:r>
          </a:p>
        </p:txBody>
      </p:sp>
    </p:spTree>
    <p:extLst>
      <p:ext uri="{BB962C8B-B14F-4D97-AF65-F5344CB8AC3E}">
        <p14:creationId xmlns:p14="http://schemas.microsoft.com/office/powerpoint/2010/main" val="159506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500"/>
                                        <p:tgtEl>
                                          <p:spTgt spid="25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p:bldP spid="2" grpId="0" animBg="1"/>
      <p:bldP spid="3"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79456" y="195370"/>
            <a:ext cx="5214300" cy="946200"/>
          </a:xfrm>
          <a:prstGeom prst="rect">
            <a:avLst/>
          </a:prstGeom>
        </p:spPr>
        <p:txBody>
          <a:bodyPr spcFirstLastPara="1" wrap="square" lIns="91425" tIns="91425" rIns="91425" bIns="91425" anchor="t" anchorCtr="0">
            <a:noAutofit/>
          </a:bodyPr>
          <a:lstStyle/>
          <a:p>
            <a:r>
              <a:rPr lang="en-US" altLang="en-GB" sz="2600">
                <a:solidFill>
                  <a:srgbClr val="0070C0"/>
                </a:solidFill>
                <a:latin typeface="Arial"/>
                <a:cs typeface="Times New Roman"/>
              </a:rPr>
              <a:t>THU THẬP DỮ LIỆU</a:t>
            </a:r>
          </a:p>
        </p:txBody>
      </p:sp>
      <p:sp>
        <p:nvSpPr>
          <p:cNvPr id="258" name="Google Shape;258;p41"/>
          <p:cNvSpPr txBox="1"/>
          <p:nvPr/>
        </p:nvSpPr>
        <p:spPr>
          <a:xfrm>
            <a:off x="128271" y="671596"/>
            <a:ext cx="8946246" cy="909119"/>
          </a:xfrm>
          <a:prstGeom prst="rect">
            <a:avLst/>
          </a:prstGeom>
          <a:noFill/>
          <a:ln>
            <a:noFill/>
          </a:ln>
        </p:spPr>
        <p:txBody>
          <a:bodyPr spcFirstLastPara="1" wrap="square" lIns="91425" tIns="91425" rIns="91425" bIns="91425" anchor="t" anchorCtr="0">
            <a:noAutofit/>
          </a:bodyPr>
          <a:lstStyle/>
          <a:p>
            <a:r>
              <a:rPr lang="en-US" sz="2000">
                <a:ea typeface="Roboto Condensed Light" panose="02000000000000000000"/>
                <a:cs typeface="Times New Roman"/>
              </a:rPr>
              <a:t>- </a:t>
            </a:r>
            <a:r>
              <a:rPr lang="en-US" sz="2000" err="1">
                <a:ea typeface="Roboto Condensed Light" panose="02000000000000000000"/>
                <a:cs typeface="Times New Roman"/>
              </a:rPr>
              <a:t>Sử</a:t>
            </a:r>
            <a:r>
              <a:rPr lang="en-US" sz="2000">
                <a:ea typeface="Roboto Condensed Light" panose="02000000000000000000"/>
                <a:cs typeface="Times New Roman"/>
              </a:rPr>
              <a:t> </a:t>
            </a:r>
            <a:r>
              <a:rPr lang="en-US" sz="2000" err="1">
                <a:ea typeface="Roboto Condensed Light" panose="02000000000000000000"/>
                <a:cs typeface="Times New Roman"/>
              </a:rPr>
              <a:t>dụng</a:t>
            </a:r>
            <a:r>
              <a:rPr lang="en-US" sz="2000">
                <a:ea typeface="Roboto Condensed Light" panose="02000000000000000000"/>
                <a:cs typeface="Times New Roman"/>
              </a:rPr>
              <a:t> Voice Recorder </a:t>
            </a:r>
            <a:r>
              <a:rPr lang="en-US" sz="2000" err="1">
                <a:ea typeface="Roboto Condensed Light" panose="02000000000000000000"/>
                <a:cs typeface="Times New Roman"/>
              </a:rPr>
              <a:t>trên</a:t>
            </a:r>
            <a:r>
              <a:rPr lang="en-US" sz="2000">
                <a:ea typeface="Roboto Condensed Light" panose="02000000000000000000"/>
                <a:cs typeface="Times New Roman"/>
              </a:rPr>
              <a:t> Windows 10 </a:t>
            </a:r>
            <a:r>
              <a:rPr lang="en-US" sz="2000" err="1">
                <a:ea typeface="Roboto Condensed Light" panose="02000000000000000000"/>
                <a:cs typeface="Times New Roman"/>
              </a:rPr>
              <a:t>để</a:t>
            </a:r>
            <a:r>
              <a:rPr lang="en-US" sz="2000">
                <a:ea typeface="Roboto Condensed Light" panose="02000000000000000000"/>
                <a:cs typeface="Times New Roman"/>
              </a:rPr>
              <a:t> </a:t>
            </a:r>
            <a:r>
              <a:rPr lang="en-US" sz="2000" err="1">
                <a:ea typeface="Roboto Condensed Light" panose="02000000000000000000"/>
                <a:cs typeface="Times New Roman"/>
              </a:rPr>
              <a:t>ghi</a:t>
            </a:r>
            <a:r>
              <a:rPr lang="en-US" sz="2000">
                <a:ea typeface="Roboto Condensed Light" panose="02000000000000000000"/>
                <a:cs typeface="Times New Roman"/>
              </a:rPr>
              <a:t> </a:t>
            </a:r>
            <a:r>
              <a:rPr lang="en-US" sz="2000" err="1">
                <a:ea typeface="Roboto Condensed Light" panose="02000000000000000000"/>
                <a:cs typeface="Times New Roman"/>
              </a:rPr>
              <a:t>âm</a:t>
            </a:r>
            <a:r>
              <a:rPr lang="en-US" sz="2000">
                <a:ea typeface="Roboto Condensed Light" panose="02000000000000000000"/>
                <a:cs typeface="Times New Roman"/>
              </a:rPr>
              <a:t>.</a:t>
            </a:r>
          </a:p>
          <a:p>
            <a:r>
              <a:rPr lang="en-US" sz="2000">
                <a:ea typeface="Roboto Condensed Light" panose="02000000000000000000"/>
                <a:cs typeface="Times New Roman"/>
              </a:rPr>
              <a:t>- Lưu </a:t>
            </a:r>
            <a:r>
              <a:rPr lang="en-US" sz="2000" err="1">
                <a:ea typeface="Roboto Condensed Light" panose="02000000000000000000"/>
                <a:cs typeface="Times New Roman"/>
              </a:rPr>
              <a:t>dưới</a:t>
            </a:r>
            <a:r>
              <a:rPr lang="en-US" sz="2000">
                <a:ea typeface="Roboto Condensed Light" panose="02000000000000000000"/>
                <a:cs typeface="Times New Roman"/>
              </a:rPr>
              <a:t> </a:t>
            </a:r>
            <a:r>
              <a:rPr lang="en-US" sz="2000" err="1">
                <a:ea typeface="Roboto Condensed Light" panose="02000000000000000000"/>
                <a:cs typeface="Times New Roman"/>
              </a:rPr>
              <a:t>định</a:t>
            </a:r>
            <a:r>
              <a:rPr lang="en-US" sz="2000">
                <a:ea typeface="Roboto Condensed Light" panose="02000000000000000000"/>
                <a:cs typeface="Times New Roman"/>
              </a:rPr>
              <a:t> </a:t>
            </a:r>
            <a:r>
              <a:rPr lang="en-US" sz="2000" err="1">
                <a:ea typeface="Roboto Condensed Light" panose="02000000000000000000"/>
                <a:cs typeface="Times New Roman"/>
              </a:rPr>
              <a:t>dạng</a:t>
            </a:r>
            <a:r>
              <a:rPr lang="en-US" sz="2000">
                <a:ea typeface="Roboto Condensed Light" panose="02000000000000000000"/>
                <a:cs typeface="Times New Roman"/>
              </a:rPr>
              <a:t> .wav</a:t>
            </a:r>
          </a:p>
          <a:p>
            <a:endParaRPr lang="en-US" sz="2000">
              <a:ea typeface="Roboto Condensed Light" panose="02000000000000000000"/>
              <a:cs typeface="Times New Roman"/>
            </a:endParaRPr>
          </a:p>
          <a:p>
            <a:endParaRPr lang="en-US" sz="2000">
              <a:ea typeface="Roboto Condensed Light" panose="02000000000000000000"/>
              <a:cs typeface="Times New Roman"/>
            </a:endParaRPr>
          </a:p>
        </p:txBody>
      </p:sp>
      <p:pic>
        <p:nvPicPr>
          <p:cNvPr id="4" name="Hình ảnh 4">
            <a:extLst>
              <a:ext uri="{FF2B5EF4-FFF2-40B4-BE49-F238E27FC236}">
                <a16:creationId xmlns:a16="http://schemas.microsoft.com/office/drawing/2014/main" id="{58F5D36F-D0AF-4694-B67D-2BEA89E9DC18}"/>
              </a:ext>
            </a:extLst>
          </p:cNvPr>
          <p:cNvPicPr>
            <a:picLocks noChangeAspect="1"/>
          </p:cNvPicPr>
          <p:nvPr/>
        </p:nvPicPr>
        <p:blipFill>
          <a:blip r:embed="rId3"/>
          <a:stretch>
            <a:fillRect/>
          </a:stretch>
        </p:blipFill>
        <p:spPr>
          <a:xfrm>
            <a:off x="575702" y="1577833"/>
            <a:ext cx="8019789" cy="3211180"/>
          </a:xfrm>
          <a:prstGeom prst="rect">
            <a:avLst/>
          </a:prstGeom>
        </p:spPr>
      </p:pic>
      <p:sp>
        <p:nvSpPr>
          <p:cNvPr id="2" name="Hộp Văn bản 1">
            <a:extLst>
              <a:ext uri="{FF2B5EF4-FFF2-40B4-BE49-F238E27FC236}">
                <a16:creationId xmlns:a16="http://schemas.microsoft.com/office/drawing/2014/main" id="{2360816A-4A9F-401B-96CE-B1BCB8DD9FE7}"/>
              </a:ext>
            </a:extLst>
          </p:cNvPr>
          <p:cNvSpPr txBox="1"/>
          <p:nvPr/>
        </p:nvSpPr>
        <p:spPr>
          <a:xfrm>
            <a:off x="8622130" y="4832183"/>
            <a:ext cx="4120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solidFill>
                  <a:srgbClr val="0070C0"/>
                </a:solidFill>
                <a:latin typeface="Times New Roman"/>
              </a:rPr>
              <a:t>9</a:t>
            </a:r>
          </a:p>
        </p:txBody>
      </p:sp>
    </p:spTree>
    <p:extLst>
      <p:ext uri="{BB962C8B-B14F-4D97-AF65-F5344CB8AC3E}">
        <p14:creationId xmlns:p14="http://schemas.microsoft.com/office/powerpoint/2010/main" val="672112424"/>
      </p:ext>
    </p:extLst>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Tài liệu" ma:contentTypeID="0x010100655D6D0CA8FDC84D832AA61A199B5A80" ma:contentTypeVersion="4" ma:contentTypeDescription="Tạo tài liệu mới." ma:contentTypeScope="" ma:versionID="c49d4145b9725d8155c0711d35729b34">
  <xsd:schema xmlns:xsd="http://www.w3.org/2001/XMLSchema" xmlns:xs="http://www.w3.org/2001/XMLSchema" xmlns:p="http://schemas.microsoft.com/office/2006/metadata/properties" xmlns:ns2="107a1573-b758-4ac8-9a5b-c19fa9bc837f" xmlns:ns3="fc8d21d2-e81b-48f3-b5a3-5cadf2a7db1f" targetNamespace="http://schemas.microsoft.com/office/2006/metadata/properties" ma:root="true" ma:fieldsID="094e92c469843b0ba49de36055557aba" ns2:_="" ns3:_="">
    <xsd:import namespace="107a1573-b758-4ac8-9a5b-c19fa9bc837f"/>
    <xsd:import namespace="fc8d21d2-e81b-48f3-b5a3-5cadf2a7db1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7a1573-b758-4ac8-9a5b-c19fa9bc83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8d21d2-e81b-48f3-b5a3-5cadf2a7db1f" elementFormDefault="qualified">
    <xsd:import namespace="http://schemas.microsoft.com/office/2006/documentManagement/types"/>
    <xsd:import namespace="http://schemas.microsoft.com/office/infopath/2007/PartnerControls"/>
    <xsd:element name="SharedWithUsers" ma:index="10"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hia sẻ Có Chi tiết"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DE66D9-BACB-4968-AC86-EBD4173AC87F}">
  <ds:schemaRefs>
    <ds:schemaRef ds:uri="http://schemas.microsoft.com/sharepoint/v3/contenttype/forms"/>
  </ds:schemaRefs>
</ds:datastoreItem>
</file>

<file path=customXml/itemProps2.xml><?xml version="1.0" encoding="utf-8"?>
<ds:datastoreItem xmlns:ds="http://schemas.openxmlformats.org/officeDocument/2006/customXml" ds:itemID="{4D15C390-128C-405C-B45A-839D3A9E20D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E6DAA1C-65BC-4F79-B6CF-0F2458C72F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7a1573-b758-4ac8-9a5b-c19fa9bc837f"/>
    <ds:schemaRef ds:uri="fc8d21d2-e81b-48f3-b5a3-5cadf2a7d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48</Slides>
  <Notes>39</Notes>
  <HiddenSlides>0</HiddenSlide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Tech Newsletter XL by Slidesgo</vt:lpstr>
      <vt:lpstr>VIETNAMESE SPEECH EMOTION RECOGNITION</vt:lpstr>
      <vt:lpstr>2. GIẢI QUYẾT VẤN ĐỀ</vt:lpstr>
      <vt:lpstr>ĐỊNH NGHĨA</vt:lpstr>
      <vt:lpstr>ĐỊNH NGHĨA</vt:lpstr>
      <vt:lpstr>ĐỊNH NGHĨA</vt:lpstr>
      <vt:lpstr>GIẢI QUYẾT VẤN ĐỀ</vt:lpstr>
      <vt:lpstr>GIẢI QUYẾT VẤN ĐỀ</vt:lpstr>
      <vt:lpstr>THU THẬP DỮ LIỆU</vt:lpstr>
      <vt:lpstr>THU THẬP DỮ LIỆU</vt:lpstr>
      <vt:lpstr>THU THẬP DỮ LIỆU</vt:lpstr>
      <vt:lpstr>THU THẬP DỮ LIỆU</vt:lpstr>
      <vt:lpstr>XỬ LÝ DỮ LIỆU</vt:lpstr>
      <vt:lpstr>ĐẶC TRƯNG</vt:lpstr>
      <vt:lpstr>ĐẶC TRƯNG</vt:lpstr>
      <vt:lpstr>ĐẶC TRƯNG</vt:lpstr>
      <vt:lpstr>ĐẶC TRƯNG</vt:lpstr>
      <vt:lpstr>ĐẶC TRƯNG</vt:lpstr>
      <vt:lpstr>ĐẶC TRƯNG</vt:lpstr>
      <vt:lpstr>MÔ HÌNH</vt:lpstr>
      <vt:lpstr>Machine Learning Based</vt:lpstr>
      <vt:lpstr>Machine Learning Based</vt:lpstr>
      <vt:lpstr>Machine Learning Based</vt:lpstr>
      <vt:lpstr>Machine Learning Based</vt:lpstr>
      <vt:lpstr>Machine Learning Based</vt:lpstr>
      <vt:lpstr>Machine Learning Based</vt:lpstr>
      <vt:lpstr>Machine Learning Based</vt:lpstr>
      <vt:lpstr>Machine Learning Based</vt:lpstr>
      <vt:lpstr>Machine Learning Based</vt:lpstr>
      <vt:lpstr>Machine Learning Based</vt:lpstr>
      <vt:lpstr>Machine Learning Based</vt:lpstr>
      <vt:lpstr>Machine Learning Based</vt:lpstr>
      <vt:lpstr>Machine Learning Based</vt:lpstr>
      <vt:lpstr>Deep Learning Based</vt:lpstr>
      <vt:lpstr>PowerPoint Presentation</vt:lpstr>
      <vt:lpstr>PowerPoint Presentation</vt:lpstr>
      <vt:lpstr>PowerPoint Presentation</vt:lpstr>
      <vt:lpstr>PowerPoint Presentation</vt:lpstr>
      <vt:lpstr>PowerPoint Presentation</vt:lpstr>
      <vt:lpstr>PowerPoint Presentation</vt:lpstr>
      <vt:lpstr>TỔNG KẾT</vt:lpstr>
      <vt:lpstr>DEMO ỨNG DỤNG</vt:lpstr>
      <vt:lpstr>TÀI LIỆU THAM KHẢO</vt:lpstr>
      <vt:lpstr>TÀI LIỆU THAM KHẢO</vt:lpstr>
      <vt:lpstr>THANKS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TECH_x000d_NEWSLETTER</dc:title>
  <dc:creator/>
  <cp:revision>16</cp:revision>
  <dcterms:created xsi:type="dcterms:W3CDTF">2021-06-15T01:34:00Z</dcterms:created>
  <dcterms:modified xsi:type="dcterms:W3CDTF">2021-08-09T10:46:47Z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1033-11.2.0.10152</vt:lpwstr>
  </property>
  <property fmtid="{D5CDD505-2E9C-101B-9397-08002B2CF9AE}" pid="3" name="ContentTypeId">
    <vt:lpwstr>0x010100655D6D0CA8FDC84D832AA61A199B5A80</vt:lpwstr>
  </property>
</Properties>
</file>